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60EC6-56C5-439D-877D-38334C2B79A7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350AA-9588-40AF-AF58-A051C7E11C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pPr lvl="0" indent="0" algn="r"/>
              <a:t>14</a:t>
            </a:fld>
            <a:endParaRPr lang="en-US" altLang="zh-CN" sz="1200" dirty="0"/>
          </a:p>
        </p:txBody>
      </p:sp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 eaLnBrk="1" hangingPunct="1"/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E3795E7-8F1A-4A81-928D-5C607AF26EAB}" type="datetimeFigureOut">
              <a:rPr lang="en-US" smtClean="0"/>
              <a:pPr/>
              <a:t>14-01-2024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05B8B39-C9C3-48F4-8415-61D8A1477E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458200" cy="1222375"/>
          </a:xfrm>
        </p:spPr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Thalamus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1600" y="3810000"/>
            <a:ext cx="3962400" cy="9144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Dr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Reshmy</a:t>
            </a:r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 K.R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Professor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Dept. of Physiology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SKHMC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consists of three lamina of white matter: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Stratum Zonale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covering the superior surface of thalamus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External Medullary Lamina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, present on the lateral surface of the thalamus</a:t>
            </a: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Internal Medullary Lamina,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divides the grey matter into three halves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89610"/>
          </a:xfrm>
        </p:spPr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White matter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7177" y="1054736"/>
            <a:ext cx="4237673" cy="5122545"/>
          </a:xfrm>
        </p:spPr>
        <p:txBody>
          <a:bodyPr>
            <a:normAutofit fontScale="85000" lnSpcReduction="20000"/>
          </a:bodyPr>
          <a:lstStyle/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On the superior surface, thalamus is covered by a thin layer of white matter. </a:t>
            </a: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This layer of white matter is called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stratum zonale.</a:t>
            </a:r>
          </a:p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lateral surface</a:t>
            </a: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of the thalamus is also covered by a </a:t>
            </a: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layer   of white matter called external medullary lamina.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Another sheet of white matter divides the grey matter of thalamus into three regions.</a:t>
            </a:r>
          </a:p>
          <a:p>
            <a:pPr marL="0" indent="0">
              <a:buNone/>
            </a:pPr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>
                <a:latin typeface="Times New Roman" panose="02020603050405020304" charset="0"/>
                <a:cs typeface="Times New Roman" panose="02020603050405020304" charset="0"/>
              </a:rPr>
              <a:t>It is a Y-shaped sheet of white matter called Internal medullary lamina.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35855" y="1318260"/>
            <a:ext cx="3851910" cy="457835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4628674" y="5895975"/>
            <a:ext cx="3685699" cy="50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sym typeface="+mn-ea"/>
              </a:rPr>
              <a:t>https://human-memory.net/thalamus/</a:t>
            </a:r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Grey matter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grey matter is divided by the Internal medullary lamina into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anterior, medial and lateral parts.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52" y="365125"/>
            <a:ext cx="8295799" cy="1325880"/>
          </a:xfrm>
        </p:spPr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Thalamic Nuclei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" y="1825626"/>
            <a:ext cx="3238024" cy="4351655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+mn-ea"/>
              </a:rPr>
              <a:t>1.   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idline nucleus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 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ntralaminar 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nucleus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 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edial mass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nucleus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4.  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ateral mass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nucleus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5.  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ost.group 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 nucleus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09937" y="1090931"/>
            <a:ext cx="5750243" cy="54121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reeform 6"/>
          <p:cNvSpPr/>
          <p:nvPr/>
        </p:nvSpPr>
        <p:spPr>
          <a:xfrm>
            <a:off x="4105275" y="1549400"/>
            <a:ext cx="1676400" cy="38608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08" h="2432">
                <a:moveTo>
                  <a:pt x="8" y="848"/>
                </a:moveTo>
                <a:cubicBezTo>
                  <a:pt x="0" y="760"/>
                  <a:pt x="48" y="664"/>
                  <a:pt x="56" y="560"/>
                </a:cubicBezTo>
                <a:cubicBezTo>
                  <a:pt x="64" y="456"/>
                  <a:pt x="40" y="312"/>
                  <a:pt x="56" y="224"/>
                </a:cubicBezTo>
                <a:cubicBezTo>
                  <a:pt x="72" y="136"/>
                  <a:pt x="112" y="64"/>
                  <a:pt x="152" y="32"/>
                </a:cubicBezTo>
                <a:cubicBezTo>
                  <a:pt x="192" y="0"/>
                  <a:pt x="240" y="32"/>
                  <a:pt x="296" y="32"/>
                </a:cubicBezTo>
                <a:cubicBezTo>
                  <a:pt x="352" y="32"/>
                  <a:pt x="416" y="24"/>
                  <a:pt x="488" y="32"/>
                </a:cubicBezTo>
                <a:cubicBezTo>
                  <a:pt x="560" y="40"/>
                  <a:pt x="656" y="56"/>
                  <a:pt x="728" y="80"/>
                </a:cubicBezTo>
                <a:cubicBezTo>
                  <a:pt x="800" y="104"/>
                  <a:pt x="856" y="120"/>
                  <a:pt x="920" y="176"/>
                </a:cubicBezTo>
                <a:cubicBezTo>
                  <a:pt x="984" y="232"/>
                  <a:pt x="1056" y="344"/>
                  <a:pt x="1112" y="416"/>
                </a:cubicBezTo>
                <a:cubicBezTo>
                  <a:pt x="1168" y="488"/>
                  <a:pt x="1216" y="536"/>
                  <a:pt x="1256" y="608"/>
                </a:cubicBezTo>
                <a:cubicBezTo>
                  <a:pt x="1296" y="680"/>
                  <a:pt x="1328" y="760"/>
                  <a:pt x="1352" y="848"/>
                </a:cubicBezTo>
                <a:cubicBezTo>
                  <a:pt x="1376" y="936"/>
                  <a:pt x="1392" y="1024"/>
                  <a:pt x="1400" y="1136"/>
                </a:cubicBezTo>
                <a:cubicBezTo>
                  <a:pt x="1408" y="1248"/>
                  <a:pt x="1408" y="1400"/>
                  <a:pt x="1400" y="1520"/>
                </a:cubicBezTo>
                <a:cubicBezTo>
                  <a:pt x="1392" y="1640"/>
                  <a:pt x="1368" y="1792"/>
                  <a:pt x="1352" y="1856"/>
                </a:cubicBezTo>
                <a:cubicBezTo>
                  <a:pt x="1336" y="1920"/>
                  <a:pt x="1304" y="1888"/>
                  <a:pt x="1304" y="1904"/>
                </a:cubicBezTo>
                <a:cubicBezTo>
                  <a:pt x="1304" y="1920"/>
                  <a:pt x="1344" y="1928"/>
                  <a:pt x="1352" y="1952"/>
                </a:cubicBezTo>
                <a:cubicBezTo>
                  <a:pt x="1360" y="1976"/>
                  <a:pt x="1360" y="2016"/>
                  <a:pt x="1352" y="2048"/>
                </a:cubicBezTo>
                <a:cubicBezTo>
                  <a:pt x="1344" y="2080"/>
                  <a:pt x="1328" y="2128"/>
                  <a:pt x="1304" y="2144"/>
                </a:cubicBezTo>
                <a:cubicBezTo>
                  <a:pt x="1280" y="2160"/>
                  <a:pt x="1224" y="2120"/>
                  <a:pt x="1208" y="2144"/>
                </a:cubicBezTo>
                <a:cubicBezTo>
                  <a:pt x="1192" y="2168"/>
                  <a:pt x="1216" y="2256"/>
                  <a:pt x="1208" y="2288"/>
                </a:cubicBezTo>
                <a:cubicBezTo>
                  <a:pt x="1200" y="2320"/>
                  <a:pt x="1176" y="2328"/>
                  <a:pt x="1160" y="2336"/>
                </a:cubicBezTo>
                <a:cubicBezTo>
                  <a:pt x="1144" y="2344"/>
                  <a:pt x="1128" y="2336"/>
                  <a:pt x="1112" y="2336"/>
                </a:cubicBezTo>
                <a:cubicBezTo>
                  <a:pt x="1096" y="2336"/>
                  <a:pt x="1088" y="2328"/>
                  <a:pt x="1064" y="2336"/>
                </a:cubicBezTo>
                <a:cubicBezTo>
                  <a:pt x="1040" y="2344"/>
                  <a:pt x="1000" y="2368"/>
                  <a:pt x="968" y="2384"/>
                </a:cubicBezTo>
                <a:cubicBezTo>
                  <a:pt x="936" y="2400"/>
                  <a:pt x="904" y="2432"/>
                  <a:pt x="872" y="2432"/>
                </a:cubicBezTo>
                <a:cubicBezTo>
                  <a:pt x="840" y="2432"/>
                  <a:pt x="808" y="2400"/>
                  <a:pt x="776" y="2384"/>
                </a:cubicBezTo>
                <a:cubicBezTo>
                  <a:pt x="744" y="2368"/>
                  <a:pt x="720" y="2368"/>
                  <a:pt x="680" y="2336"/>
                </a:cubicBezTo>
                <a:cubicBezTo>
                  <a:pt x="640" y="2304"/>
                  <a:pt x="576" y="2232"/>
                  <a:pt x="536" y="2192"/>
                </a:cubicBezTo>
                <a:cubicBezTo>
                  <a:pt x="496" y="2152"/>
                  <a:pt x="472" y="2136"/>
                  <a:pt x="440" y="2096"/>
                </a:cubicBezTo>
                <a:cubicBezTo>
                  <a:pt x="408" y="2056"/>
                  <a:pt x="376" y="2024"/>
                  <a:pt x="344" y="1952"/>
                </a:cubicBezTo>
                <a:cubicBezTo>
                  <a:pt x="312" y="1880"/>
                  <a:pt x="280" y="1768"/>
                  <a:pt x="248" y="1664"/>
                </a:cubicBezTo>
                <a:cubicBezTo>
                  <a:pt x="216" y="1560"/>
                  <a:pt x="176" y="1424"/>
                  <a:pt x="152" y="1328"/>
                </a:cubicBezTo>
                <a:cubicBezTo>
                  <a:pt x="128" y="1232"/>
                  <a:pt x="128" y="1168"/>
                  <a:pt x="104" y="1088"/>
                </a:cubicBezTo>
                <a:cubicBezTo>
                  <a:pt x="80" y="1008"/>
                  <a:pt x="16" y="936"/>
                  <a:pt x="8" y="848"/>
                </a:cubicBezTo>
                <a:close/>
              </a:path>
            </a:pathLst>
          </a:custGeom>
          <a:noFill/>
          <a:ln w="9525" cap="flat" cmpd="sng">
            <a:solidFill>
              <a:srgbClr val="96969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890" name="Freeform 7"/>
          <p:cNvSpPr/>
          <p:nvPr/>
        </p:nvSpPr>
        <p:spPr>
          <a:xfrm>
            <a:off x="3286125" y="1892300"/>
            <a:ext cx="1400175" cy="382270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176" h="2408">
                <a:moveTo>
                  <a:pt x="744" y="152"/>
                </a:moveTo>
                <a:cubicBezTo>
                  <a:pt x="704" y="116"/>
                  <a:pt x="664" y="80"/>
                  <a:pt x="600" y="56"/>
                </a:cubicBezTo>
                <a:cubicBezTo>
                  <a:pt x="536" y="32"/>
                  <a:pt x="424" y="0"/>
                  <a:pt x="360" y="8"/>
                </a:cubicBezTo>
                <a:cubicBezTo>
                  <a:pt x="296" y="16"/>
                  <a:pt x="264" y="48"/>
                  <a:pt x="216" y="104"/>
                </a:cubicBezTo>
                <a:cubicBezTo>
                  <a:pt x="168" y="160"/>
                  <a:pt x="104" y="264"/>
                  <a:pt x="72" y="344"/>
                </a:cubicBezTo>
                <a:cubicBezTo>
                  <a:pt x="40" y="424"/>
                  <a:pt x="32" y="472"/>
                  <a:pt x="24" y="584"/>
                </a:cubicBezTo>
                <a:cubicBezTo>
                  <a:pt x="16" y="696"/>
                  <a:pt x="24" y="888"/>
                  <a:pt x="24" y="1016"/>
                </a:cubicBezTo>
                <a:cubicBezTo>
                  <a:pt x="24" y="1144"/>
                  <a:pt x="0" y="1216"/>
                  <a:pt x="24" y="1352"/>
                </a:cubicBezTo>
                <a:cubicBezTo>
                  <a:pt x="48" y="1488"/>
                  <a:pt x="112" y="1688"/>
                  <a:pt x="168" y="1832"/>
                </a:cubicBezTo>
                <a:cubicBezTo>
                  <a:pt x="224" y="1976"/>
                  <a:pt x="288" y="2136"/>
                  <a:pt x="360" y="2216"/>
                </a:cubicBezTo>
                <a:cubicBezTo>
                  <a:pt x="432" y="2296"/>
                  <a:pt x="520" y="2280"/>
                  <a:pt x="600" y="2312"/>
                </a:cubicBezTo>
                <a:cubicBezTo>
                  <a:pt x="680" y="2344"/>
                  <a:pt x="776" y="2408"/>
                  <a:pt x="840" y="2408"/>
                </a:cubicBezTo>
                <a:cubicBezTo>
                  <a:pt x="904" y="2408"/>
                  <a:pt x="952" y="2352"/>
                  <a:pt x="984" y="2312"/>
                </a:cubicBezTo>
                <a:cubicBezTo>
                  <a:pt x="1016" y="2272"/>
                  <a:pt x="1016" y="2216"/>
                  <a:pt x="1032" y="2168"/>
                </a:cubicBezTo>
                <a:cubicBezTo>
                  <a:pt x="1048" y="2120"/>
                  <a:pt x="1056" y="2056"/>
                  <a:pt x="1080" y="2024"/>
                </a:cubicBezTo>
                <a:cubicBezTo>
                  <a:pt x="1104" y="1992"/>
                  <a:pt x="1140" y="1984"/>
                  <a:pt x="1176" y="1976"/>
                </a:cubicBezTo>
              </a:path>
            </a:pathLst>
          </a:custGeom>
          <a:noFill/>
          <a:ln w="9525" cap="flat" cmpd="sng">
            <a:solidFill>
              <a:srgbClr val="808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8" name="Freeform 8"/>
          <p:cNvSpPr/>
          <p:nvPr/>
        </p:nvSpPr>
        <p:spPr>
          <a:xfrm>
            <a:off x="4171950" y="2362200"/>
            <a:ext cx="457200" cy="838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</a:cxnLst>
            <a:rect l="0" t="0" r="0" b="0"/>
            <a:pathLst>
              <a:path w="336" h="480">
                <a:moveTo>
                  <a:pt x="0" y="0"/>
                </a:moveTo>
                <a:cubicBezTo>
                  <a:pt x="140" y="200"/>
                  <a:pt x="280" y="400"/>
                  <a:pt x="336" y="480"/>
                </a:cubicBezTo>
              </a:path>
            </a:pathLst>
          </a:custGeom>
          <a:noFill/>
          <a:ln w="85725" cap="flat" cmpd="sng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9" name="Freeform 9"/>
          <p:cNvSpPr/>
          <p:nvPr/>
        </p:nvSpPr>
        <p:spPr>
          <a:xfrm>
            <a:off x="4629150" y="1600200"/>
            <a:ext cx="171450" cy="35052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144" h="2208">
                <a:moveTo>
                  <a:pt x="48" y="0"/>
                </a:moveTo>
                <a:cubicBezTo>
                  <a:pt x="48" y="24"/>
                  <a:pt x="48" y="48"/>
                  <a:pt x="48" y="144"/>
                </a:cubicBezTo>
                <a:cubicBezTo>
                  <a:pt x="48" y="240"/>
                  <a:pt x="56" y="432"/>
                  <a:pt x="48" y="576"/>
                </a:cubicBezTo>
                <a:cubicBezTo>
                  <a:pt x="40" y="720"/>
                  <a:pt x="0" y="848"/>
                  <a:pt x="0" y="1008"/>
                </a:cubicBezTo>
                <a:cubicBezTo>
                  <a:pt x="0" y="1168"/>
                  <a:pt x="32" y="1376"/>
                  <a:pt x="48" y="1536"/>
                </a:cubicBezTo>
                <a:cubicBezTo>
                  <a:pt x="64" y="1696"/>
                  <a:pt x="80" y="1856"/>
                  <a:pt x="96" y="1968"/>
                </a:cubicBezTo>
                <a:cubicBezTo>
                  <a:pt x="112" y="2080"/>
                  <a:pt x="128" y="2144"/>
                  <a:pt x="144" y="2208"/>
                </a:cubicBezTo>
              </a:path>
            </a:pathLst>
          </a:custGeom>
          <a:noFill/>
          <a:ln w="79375" cap="flat" cmpd="sng">
            <a:solidFill>
              <a:srgbClr val="CC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1" name="Freeform 11"/>
          <p:cNvSpPr/>
          <p:nvPr/>
        </p:nvSpPr>
        <p:spPr>
          <a:xfrm>
            <a:off x="4171950" y="1612900"/>
            <a:ext cx="461963" cy="14033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388" h="884">
                <a:moveTo>
                  <a:pt x="16" y="448"/>
                </a:moveTo>
                <a:cubicBezTo>
                  <a:pt x="12" y="449"/>
                  <a:pt x="8" y="454"/>
                  <a:pt x="4" y="452"/>
                </a:cubicBezTo>
                <a:cubicBezTo>
                  <a:pt x="0" y="450"/>
                  <a:pt x="0" y="444"/>
                  <a:pt x="0" y="440"/>
                </a:cubicBezTo>
                <a:cubicBezTo>
                  <a:pt x="2" y="424"/>
                  <a:pt x="13" y="401"/>
                  <a:pt x="16" y="384"/>
                </a:cubicBezTo>
                <a:cubicBezTo>
                  <a:pt x="17" y="354"/>
                  <a:pt x="20" y="211"/>
                  <a:pt x="24" y="164"/>
                </a:cubicBezTo>
                <a:cubicBezTo>
                  <a:pt x="26" y="144"/>
                  <a:pt x="39" y="131"/>
                  <a:pt x="44" y="112"/>
                </a:cubicBezTo>
                <a:cubicBezTo>
                  <a:pt x="48" y="97"/>
                  <a:pt x="49" y="81"/>
                  <a:pt x="56" y="68"/>
                </a:cubicBezTo>
                <a:cubicBezTo>
                  <a:pt x="79" y="27"/>
                  <a:pt x="93" y="24"/>
                  <a:pt x="136" y="12"/>
                </a:cubicBezTo>
                <a:cubicBezTo>
                  <a:pt x="149" y="8"/>
                  <a:pt x="176" y="0"/>
                  <a:pt x="176" y="0"/>
                </a:cubicBezTo>
                <a:cubicBezTo>
                  <a:pt x="246" y="14"/>
                  <a:pt x="317" y="16"/>
                  <a:pt x="388" y="16"/>
                </a:cubicBezTo>
                <a:lnTo>
                  <a:pt x="384" y="664"/>
                </a:lnTo>
                <a:cubicBezTo>
                  <a:pt x="367" y="723"/>
                  <a:pt x="367" y="781"/>
                  <a:pt x="352" y="840"/>
                </a:cubicBezTo>
                <a:cubicBezTo>
                  <a:pt x="351" y="853"/>
                  <a:pt x="352" y="867"/>
                  <a:pt x="348" y="880"/>
                </a:cubicBezTo>
                <a:cubicBezTo>
                  <a:pt x="347" y="884"/>
                  <a:pt x="346" y="872"/>
                  <a:pt x="344" y="868"/>
                </a:cubicBezTo>
                <a:cubicBezTo>
                  <a:pt x="333" y="848"/>
                  <a:pt x="320" y="837"/>
                  <a:pt x="308" y="820"/>
                </a:cubicBezTo>
                <a:cubicBezTo>
                  <a:pt x="285" y="788"/>
                  <a:pt x="254" y="712"/>
                  <a:pt x="224" y="692"/>
                </a:cubicBezTo>
                <a:cubicBezTo>
                  <a:pt x="205" y="664"/>
                  <a:pt x="216" y="673"/>
                  <a:pt x="196" y="660"/>
                </a:cubicBezTo>
                <a:cubicBezTo>
                  <a:pt x="191" y="644"/>
                  <a:pt x="186" y="637"/>
                  <a:pt x="172" y="628"/>
                </a:cubicBezTo>
                <a:cubicBezTo>
                  <a:pt x="167" y="612"/>
                  <a:pt x="162" y="605"/>
                  <a:pt x="148" y="596"/>
                </a:cubicBezTo>
                <a:cubicBezTo>
                  <a:pt x="134" y="574"/>
                  <a:pt x="127" y="551"/>
                  <a:pt x="108" y="532"/>
                </a:cubicBezTo>
                <a:cubicBezTo>
                  <a:pt x="98" y="503"/>
                  <a:pt x="112" y="538"/>
                  <a:pt x="92" y="508"/>
                </a:cubicBezTo>
                <a:cubicBezTo>
                  <a:pt x="81" y="491"/>
                  <a:pt x="77" y="476"/>
                  <a:pt x="60" y="464"/>
                </a:cubicBezTo>
                <a:cubicBezTo>
                  <a:pt x="52" y="451"/>
                  <a:pt x="8" y="424"/>
                  <a:pt x="8" y="412"/>
                </a:cubicBezTo>
              </a:path>
            </a:pathLst>
          </a:custGeom>
          <a:solidFill>
            <a:srgbClr val="FF9900">
              <a:alpha val="50195"/>
            </a:srgbClr>
          </a:solidFill>
          <a:ln w="9525" cap="flat" cmpd="sng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2" name="Freeform 12"/>
          <p:cNvSpPr/>
          <p:nvPr/>
        </p:nvSpPr>
        <p:spPr>
          <a:xfrm>
            <a:off x="4743450" y="1600200"/>
            <a:ext cx="691754" cy="831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0" t="0" r="0" b="0"/>
            <a:pathLst>
              <a:path w="581" h="524">
                <a:moveTo>
                  <a:pt x="0" y="0"/>
                </a:moveTo>
                <a:cubicBezTo>
                  <a:pt x="7" y="120"/>
                  <a:pt x="9" y="240"/>
                  <a:pt x="20" y="360"/>
                </a:cubicBezTo>
                <a:cubicBezTo>
                  <a:pt x="20" y="364"/>
                  <a:pt x="28" y="362"/>
                  <a:pt x="32" y="364"/>
                </a:cubicBezTo>
                <a:cubicBezTo>
                  <a:pt x="36" y="366"/>
                  <a:pt x="40" y="369"/>
                  <a:pt x="44" y="372"/>
                </a:cubicBezTo>
                <a:cubicBezTo>
                  <a:pt x="48" y="376"/>
                  <a:pt x="52" y="380"/>
                  <a:pt x="56" y="384"/>
                </a:cubicBezTo>
                <a:cubicBezTo>
                  <a:pt x="60" y="396"/>
                  <a:pt x="80" y="412"/>
                  <a:pt x="92" y="420"/>
                </a:cubicBezTo>
                <a:cubicBezTo>
                  <a:pt x="104" y="438"/>
                  <a:pt x="113" y="459"/>
                  <a:pt x="120" y="480"/>
                </a:cubicBezTo>
                <a:cubicBezTo>
                  <a:pt x="123" y="489"/>
                  <a:pt x="108" y="524"/>
                  <a:pt x="136" y="516"/>
                </a:cubicBezTo>
                <a:cubicBezTo>
                  <a:pt x="190" y="500"/>
                  <a:pt x="275" y="378"/>
                  <a:pt x="292" y="448"/>
                </a:cubicBezTo>
                <a:cubicBezTo>
                  <a:pt x="380" y="426"/>
                  <a:pt x="470" y="411"/>
                  <a:pt x="560" y="396"/>
                </a:cubicBezTo>
                <a:cubicBezTo>
                  <a:pt x="581" y="334"/>
                  <a:pt x="534" y="324"/>
                  <a:pt x="500" y="284"/>
                </a:cubicBezTo>
                <a:cubicBezTo>
                  <a:pt x="489" y="271"/>
                  <a:pt x="483" y="258"/>
                  <a:pt x="468" y="248"/>
                </a:cubicBezTo>
                <a:cubicBezTo>
                  <a:pt x="452" y="223"/>
                  <a:pt x="425" y="204"/>
                  <a:pt x="400" y="188"/>
                </a:cubicBezTo>
                <a:cubicBezTo>
                  <a:pt x="383" y="162"/>
                  <a:pt x="346" y="145"/>
                  <a:pt x="320" y="128"/>
                </a:cubicBezTo>
                <a:cubicBezTo>
                  <a:pt x="288" y="107"/>
                  <a:pt x="260" y="79"/>
                  <a:pt x="224" y="64"/>
                </a:cubicBezTo>
                <a:cubicBezTo>
                  <a:pt x="203" y="55"/>
                  <a:pt x="178" y="55"/>
                  <a:pt x="156" y="48"/>
                </a:cubicBezTo>
                <a:cubicBezTo>
                  <a:pt x="116" y="35"/>
                  <a:pt x="99" y="28"/>
                  <a:pt x="52" y="24"/>
                </a:cubicBezTo>
                <a:cubicBezTo>
                  <a:pt x="30" y="19"/>
                  <a:pt x="16" y="16"/>
                  <a:pt x="0" y="0"/>
                </a:cubicBezTo>
                <a:close/>
              </a:path>
            </a:pathLst>
          </a:custGeom>
          <a:solidFill>
            <a:srgbClr val="0000FF">
              <a:alpha val="30196"/>
            </a:srgbClr>
          </a:solidFill>
          <a:ln w="9525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3" name="Freeform 13"/>
          <p:cNvSpPr/>
          <p:nvPr/>
        </p:nvSpPr>
        <p:spPr>
          <a:xfrm>
            <a:off x="4910138" y="2230438"/>
            <a:ext cx="750094" cy="722312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630" h="455">
                <a:moveTo>
                  <a:pt x="0" y="123"/>
                </a:moveTo>
                <a:cubicBezTo>
                  <a:pt x="24" y="118"/>
                  <a:pt x="38" y="104"/>
                  <a:pt x="60" y="95"/>
                </a:cubicBezTo>
                <a:cubicBezTo>
                  <a:pt x="77" y="88"/>
                  <a:pt x="97" y="83"/>
                  <a:pt x="116" y="79"/>
                </a:cubicBezTo>
                <a:cubicBezTo>
                  <a:pt x="160" y="69"/>
                  <a:pt x="203" y="52"/>
                  <a:pt x="248" y="43"/>
                </a:cubicBezTo>
                <a:cubicBezTo>
                  <a:pt x="307" y="31"/>
                  <a:pt x="366" y="18"/>
                  <a:pt x="424" y="3"/>
                </a:cubicBezTo>
                <a:cubicBezTo>
                  <a:pt x="439" y="4"/>
                  <a:pt x="455" y="0"/>
                  <a:pt x="468" y="7"/>
                </a:cubicBezTo>
                <a:cubicBezTo>
                  <a:pt x="479" y="13"/>
                  <a:pt x="479" y="58"/>
                  <a:pt x="484" y="67"/>
                </a:cubicBezTo>
                <a:cubicBezTo>
                  <a:pt x="490" y="80"/>
                  <a:pt x="500" y="91"/>
                  <a:pt x="508" y="103"/>
                </a:cubicBezTo>
                <a:cubicBezTo>
                  <a:pt x="514" y="112"/>
                  <a:pt x="532" y="127"/>
                  <a:pt x="532" y="127"/>
                </a:cubicBezTo>
                <a:cubicBezTo>
                  <a:pt x="543" y="159"/>
                  <a:pt x="560" y="199"/>
                  <a:pt x="580" y="227"/>
                </a:cubicBezTo>
                <a:cubicBezTo>
                  <a:pt x="595" y="248"/>
                  <a:pt x="589" y="230"/>
                  <a:pt x="600" y="251"/>
                </a:cubicBezTo>
                <a:cubicBezTo>
                  <a:pt x="608" y="267"/>
                  <a:pt x="614" y="282"/>
                  <a:pt x="620" y="299"/>
                </a:cubicBezTo>
                <a:cubicBezTo>
                  <a:pt x="621" y="303"/>
                  <a:pt x="624" y="311"/>
                  <a:pt x="624" y="311"/>
                </a:cubicBezTo>
                <a:cubicBezTo>
                  <a:pt x="625" y="322"/>
                  <a:pt x="630" y="332"/>
                  <a:pt x="628" y="343"/>
                </a:cubicBezTo>
                <a:cubicBezTo>
                  <a:pt x="624" y="361"/>
                  <a:pt x="588" y="333"/>
                  <a:pt x="580" y="327"/>
                </a:cubicBezTo>
                <a:cubicBezTo>
                  <a:pt x="438" y="330"/>
                  <a:pt x="383" y="323"/>
                  <a:pt x="272" y="351"/>
                </a:cubicBezTo>
                <a:cubicBezTo>
                  <a:pt x="257" y="361"/>
                  <a:pt x="245" y="362"/>
                  <a:pt x="232" y="375"/>
                </a:cubicBezTo>
                <a:cubicBezTo>
                  <a:pt x="221" y="407"/>
                  <a:pt x="237" y="370"/>
                  <a:pt x="216" y="391"/>
                </a:cubicBezTo>
                <a:cubicBezTo>
                  <a:pt x="213" y="394"/>
                  <a:pt x="215" y="401"/>
                  <a:pt x="212" y="403"/>
                </a:cubicBezTo>
                <a:cubicBezTo>
                  <a:pt x="199" y="413"/>
                  <a:pt x="178" y="410"/>
                  <a:pt x="164" y="419"/>
                </a:cubicBezTo>
                <a:cubicBezTo>
                  <a:pt x="145" y="432"/>
                  <a:pt x="129" y="438"/>
                  <a:pt x="112" y="455"/>
                </a:cubicBezTo>
                <a:lnTo>
                  <a:pt x="0" y="123"/>
                </a:lnTo>
                <a:close/>
              </a:path>
            </a:pathLst>
          </a:custGeom>
          <a:solidFill>
            <a:srgbClr val="000080">
              <a:alpha val="30196"/>
            </a:srgbClr>
          </a:solidFill>
          <a:ln w="9525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4" name="Freeform 14"/>
          <p:cNvSpPr/>
          <p:nvPr/>
        </p:nvSpPr>
        <p:spPr>
          <a:xfrm>
            <a:off x="4675585" y="2190750"/>
            <a:ext cx="358378" cy="125095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301" h="788">
                <a:moveTo>
                  <a:pt x="61" y="0"/>
                </a:moveTo>
                <a:cubicBezTo>
                  <a:pt x="70" y="14"/>
                  <a:pt x="69" y="23"/>
                  <a:pt x="85" y="28"/>
                </a:cubicBezTo>
                <a:cubicBezTo>
                  <a:pt x="103" y="55"/>
                  <a:pt x="121" y="90"/>
                  <a:pt x="149" y="108"/>
                </a:cubicBezTo>
                <a:cubicBezTo>
                  <a:pt x="152" y="112"/>
                  <a:pt x="153" y="117"/>
                  <a:pt x="157" y="120"/>
                </a:cubicBezTo>
                <a:cubicBezTo>
                  <a:pt x="160" y="123"/>
                  <a:pt x="166" y="121"/>
                  <a:pt x="169" y="124"/>
                </a:cubicBezTo>
                <a:cubicBezTo>
                  <a:pt x="172" y="127"/>
                  <a:pt x="170" y="133"/>
                  <a:pt x="173" y="136"/>
                </a:cubicBezTo>
                <a:cubicBezTo>
                  <a:pt x="203" y="166"/>
                  <a:pt x="176" y="121"/>
                  <a:pt x="201" y="156"/>
                </a:cubicBezTo>
                <a:cubicBezTo>
                  <a:pt x="225" y="189"/>
                  <a:pt x="231" y="245"/>
                  <a:pt x="241" y="284"/>
                </a:cubicBezTo>
                <a:cubicBezTo>
                  <a:pt x="244" y="328"/>
                  <a:pt x="244" y="359"/>
                  <a:pt x="265" y="396"/>
                </a:cubicBezTo>
                <a:cubicBezTo>
                  <a:pt x="280" y="423"/>
                  <a:pt x="267" y="390"/>
                  <a:pt x="281" y="432"/>
                </a:cubicBezTo>
                <a:cubicBezTo>
                  <a:pt x="282" y="436"/>
                  <a:pt x="285" y="444"/>
                  <a:pt x="285" y="444"/>
                </a:cubicBezTo>
                <a:cubicBezTo>
                  <a:pt x="286" y="460"/>
                  <a:pt x="286" y="476"/>
                  <a:pt x="289" y="492"/>
                </a:cubicBezTo>
                <a:cubicBezTo>
                  <a:pt x="290" y="500"/>
                  <a:pt x="297" y="516"/>
                  <a:pt x="297" y="516"/>
                </a:cubicBezTo>
                <a:cubicBezTo>
                  <a:pt x="294" y="572"/>
                  <a:pt x="301" y="624"/>
                  <a:pt x="261" y="664"/>
                </a:cubicBezTo>
                <a:cubicBezTo>
                  <a:pt x="235" y="741"/>
                  <a:pt x="131" y="756"/>
                  <a:pt x="61" y="764"/>
                </a:cubicBezTo>
                <a:cubicBezTo>
                  <a:pt x="53" y="767"/>
                  <a:pt x="45" y="769"/>
                  <a:pt x="37" y="772"/>
                </a:cubicBezTo>
                <a:cubicBezTo>
                  <a:pt x="28" y="775"/>
                  <a:pt x="13" y="788"/>
                  <a:pt x="13" y="788"/>
                </a:cubicBezTo>
                <a:cubicBezTo>
                  <a:pt x="19" y="769"/>
                  <a:pt x="14" y="745"/>
                  <a:pt x="17" y="724"/>
                </a:cubicBezTo>
                <a:cubicBezTo>
                  <a:pt x="15" y="676"/>
                  <a:pt x="0" y="583"/>
                  <a:pt x="17" y="532"/>
                </a:cubicBezTo>
                <a:cubicBezTo>
                  <a:pt x="20" y="485"/>
                  <a:pt x="26" y="455"/>
                  <a:pt x="33" y="412"/>
                </a:cubicBezTo>
                <a:cubicBezTo>
                  <a:pt x="36" y="358"/>
                  <a:pt x="37" y="237"/>
                  <a:pt x="65" y="196"/>
                </a:cubicBezTo>
                <a:cubicBezTo>
                  <a:pt x="78" y="115"/>
                  <a:pt x="69" y="180"/>
                  <a:pt x="61" y="0"/>
                </a:cubicBezTo>
                <a:close/>
              </a:path>
            </a:pathLst>
          </a:custGeom>
          <a:solidFill>
            <a:srgbClr val="339966">
              <a:alpha val="30196"/>
            </a:srgbClr>
          </a:solidFill>
          <a:ln w="9525" cap="flat" cmpd="sng">
            <a:solidFill>
              <a:srgbClr val="339966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5" name="Freeform 15"/>
          <p:cNvSpPr/>
          <p:nvPr/>
        </p:nvSpPr>
        <p:spPr>
          <a:xfrm>
            <a:off x="4705350" y="3365500"/>
            <a:ext cx="381000" cy="6794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283" h="428">
                <a:moveTo>
                  <a:pt x="0" y="48"/>
                </a:moveTo>
                <a:cubicBezTo>
                  <a:pt x="10" y="19"/>
                  <a:pt x="62" y="26"/>
                  <a:pt x="84" y="24"/>
                </a:cubicBezTo>
                <a:cubicBezTo>
                  <a:pt x="120" y="21"/>
                  <a:pt x="161" y="12"/>
                  <a:pt x="196" y="0"/>
                </a:cubicBezTo>
                <a:cubicBezTo>
                  <a:pt x="214" y="4"/>
                  <a:pt x="223" y="10"/>
                  <a:pt x="240" y="16"/>
                </a:cubicBezTo>
                <a:cubicBezTo>
                  <a:pt x="263" y="33"/>
                  <a:pt x="254" y="22"/>
                  <a:pt x="264" y="52"/>
                </a:cubicBezTo>
                <a:cubicBezTo>
                  <a:pt x="265" y="56"/>
                  <a:pt x="268" y="64"/>
                  <a:pt x="268" y="64"/>
                </a:cubicBezTo>
                <a:cubicBezTo>
                  <a:pt x="275" y="129"/>
                  <a:pt x="278" y="142"/>
                  <a:pt x="276" y="232"/>
                </a:cubicBezTo>
                <a:cubicBezTo>
                  <a:pt x="275" y="270"/>
                  <a:pt x="283" y="311"/>
                  <a:pt x="264" y="344"/>
                </a:cubicBezTo>
                <a:cubicBezTo>
                  <a:pt x="256" y="359"/>
                  <a:pt x="239" y="360"/>
                  <a:pt x="224" y="364"/>
                </a:cubicBezTo>
                <a:cubicBezTo>
                  <a:pt x="193" y="373"/>
                  <a:pt x="168" y="380"/>
                  <a:pt x="140" y="396"/>
                </a:cubicBezTo>
                <a:cubicBezTo>
                  <a:pt x="122" y="406"/>
                  <a:pt x="108" y="413"/>
                  <a:pt x="88" y="420"/>
                </a:cubicBezTo>
                <a:cubicBezTo>
                  <a:pt x="80" y="423"/>
                  <a:pt x="64" y="428"/>
                  <a:pt x="64" y="428"/>
                </a:cubicBezTo>
                <a:cubicBezTo>
                  <a:pt x="42" y="421"/>
                  <a:pt x="39" y="400"/>
                  <a:pt x="32" y="380"/>
                </a:cubicBezTo>
                <a:cubicBezTo>
                  <a:pt x="29" y="308"/>
                  <a:pt x="29" y="248"/>
                  <a:pt x="12" y="180"/>
                </a:cubicBezTo>
                <a:cubicBezTo>
                  <a:pt x="8" y="137"/>
                  <a:pt x="0" y="91"/>
                  <a:pt x="0" y="48"/>
                </a:cubicBezTo>
                <a:close/>
              </a:path>
            </a:pathLst>
          </a:custGeom>
          <a:solidFill>
            <a:srgbClr val="99CC00">
              <a:alpha val="39999"/>
            </a:srgbClr>
          </a:solidFill>
          <a:ln w="9525" cap="flat" cmpd="sng">
            <a:solidFill>
              <a:srgbClr val="99CC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6" name="Freeform 16"/>
          <p:cNvSpPr/>
          <p:nvPr/>
        </p:nvSpPr>
        <p:spPr>
          <a:xfrm>
            <a:off x="5000625" y="2760664"/>
            <a:ext cx="766763" cy="1684337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644" h="1061">
                <a:moveTo>
                  <a:pt x="52" y="145"/>
                </a:moveTo>
                <a:cubicBezTo>
                  <a:pt x="57" y="246"/>
                  <a:pt x="42" y="416"/>
                  <a:pt x="68" y="493"/>
                </a:cubicBezTo>
                <a:cubicBezTo>
                  <a:pt x="76" y="560"/>
                  <a:pt x="76" y="549"/>
                  <a:pt x="76" y="657"/>
                </a:cubicBezTo>
                <a:cubicBezTo>
                  <a:pt x="76" y="727"/>
                  <a:pt x="78" y="756"/>
                  <a:pt x="20" y="785"/>
                </a:cubicBezTo>
                <a:cubicBezTo>
                  <a:pt x="14" y="802"/>
                  <a:pt x="5" y="802"/>
                  <a:pt x="0" y="821"/>
                </a:cubicBezTo>
                <a:cubicBezTo>
                  <a:pt x="6" y="869"/>
                  <a:pt x="23" y="897"/>
                  <a:pt x="72" y="909"/>
                </a:cubicBezTo>
                <a:cubicBezTo>
                  <a:pt x="76" y="912"/>
                  <a:pt x="81" y="913"/>
                  <a:pt x="84" y="917"/>
                </a:cubicBezTo>
                <a:cubicBezTo>
                  <a:pt x="87" y="920"/>
                  <a:pt x="85" y="927"/>
                  <a:pt x="88" y="929"/>
                </a:cubicBezTo>
                <a:cubicBezTo>
                  <a:pt x="98" y="936"/>
                  <a:pt x="132" y="947"/>
                  <a:pt x="144" y="949"/>
                </a:cubicBezTo>
                <a:cubicBezTo>
                  <a:pt x="176" y="970"/>
                  <a:pt x="219" y="974"/>
                  <a:pt x="256" y="977"/>
                </a:cubicBezTo>
                <a:cubicBezTo>
                  <a:pt x="305" y="993"/>
                  <a:pt x="352" y="1007"/>
                  <a:pt x="404" y="1013"/>
                </a:cubicBezTo>
                <a:cubicBezTo>
                  <a:pt x="433" y="1023"/>
                  <a:pt x="460" y="1025"/>
                  <a:pt x="488" y="1037"/>
                </a:cubicBezTo>
                <a:cubicBezTo>
                  <a:pt x="501" y="1042"/>
                  <a:pt x="515" y="1045"/>
                  <a:pt x="528" y="1049"/>
                </a:cubicBezTo>
                <a:cubicBezTo>
                  <a:pt x="532" y="1050"/>
                  <a:pt x="540" y="1053"/>
                  <a:pt x="540" y="1053"/>
                </a:cubicBezTo>
                <a:cubicBezTo>
                  <a:pt x="567" y="1051"/>
                  <a:pt x="603" y="1061"/>
                  <a:pt x="612" y="1033"/>
                </a:cubicBezTo>
                <a:cubicBezTo>
                  <a:pt x="620" y="946"/>
                  <a:pt x="638" y="861"/>
                  <a:pt x="644" y="773"/>
                </a:cubicBezTo>
                <a:cubicBezTo>
                  <a:pt x="630" y="763"/>
                  <a:pt x="613" y="755"/>
                  <a:pt x="596" y="749"/>
                </a:cubicBezTo>
                <a:cubicBezTo>
                  <a:pt x="573" y="715"/>
                  <a:pt x="604" y="755"/>
                  <a:pt x="576" y="733"/>
                </a:cubicBezTo>
                <a:cubicBezTo>
                  <a:pt x="572" y="730"/>
                  <a:pt x="571" y="724"/>
                  <a:pt x="568" y="721"/>
                </a:cubicBezTo>
                <a:cubicBezTo>
                  <a:pt x="565" y="718"/>
                  <a:pt x="560" y="716"/>
                  <a:pt x="556" y="713"/>
                </a:cubicBezTo>
                <a:cubicBezTo>
                  <a:pt x="527" y="670"/>
                  <a:pt x="570" y="731"/>
                  <a:pt x="536" y="693"/>
                </a:cubicBezTo>
                <a:cubicBezTo>
                  <a:pt x="518" y="673"/>
                  <a:pt x="511" y="649"/>
                  <a:pt x="488" y="637"/>
                </a:cubicBezTo>
                <a:cubicBezTo>
                  <a:pt x="478" y="596"/>
                  <a:pt x="494" y="644"/>
                  <a:pt x="468" y="613"/>
                </a:cubicBezTo>
                <a:cubicBezTo>
                  <a:pt x="464" y="609"/>
                  <a:pt x="466" y="602"/>
                  <a:pt x="464" y="597"/>
                </a:cubicBezTo>
                <a:cubicBezTo>
                  <a:pt x="449" y="567"/>
                  <a:pt x="446" y="571"/>
                  <a:pt x="440" y="537"/>
                </a:cubicBezTo>
                <a:cubicBezTo>
                  <a:pt x="442" y="422"/>
                  <a:pt x="405" y="343"/>
                  <a:pt x="492" y="285"/>
                </a:cubicBezTo>
                <a:cubicBezTo>
                  <a:pt x="496" y="272"/>
                  <a:pt x="520" y="257"/>
                  <a:pt x="520" y="257"/>
                </a:cubicBezTo>
                <a:cubicBezTo>
                  <a:pt x="534" y="236"/>
                  <a:pt x="559" y="229"/>
                  <a:pt x="576" y="209"/>
                </a:cubicBezTo>
                <a:cubicBezTo>
                  <a:pt x="587" y="196"/>
                  <a:pt x="586" y="190"/>
                  <a:pt x="592" y="173"/>
                </a:cubicBezTo>
                <a:cubicBezTo>
                  <a:pt x="593" y="169"/>
                  <a:pt x="596" y="161"/>
                  <a:pt x="596" y="161"/>
                </a:cubicBezTo>
                <a:cubicBezTo>
                  <a:pt x="594" y="105"/>
                  <a:pt x="613" y="83"/>
                  <a:pt x="580" y="57"/>
                </a:cubicBezTo>
                <a:cubicBezTo>
                  <a:pt x="561" y="42"/>
                  <a:pt x="540" y="30"/>
                  <a:pt x="520" y="17"/>
                </a:cubicBezTo>
                <a:cubicBezTo>
                  <a:pt x="509" y="10"/>
                  <a:pt x="496" y="9"/>
                  <a:pt x="484" y="5"/>
                </a:cubicBezTo>
                <a:cubicBezTo>
                  <a:pt x="480" y="4"/>
                  <a:pt x="472" y="1"/>
                  <a:pt x="472" y="1"/>
                </a:cubicBezTo>
                <a:cubicBezTo>
                  <a:pt x="418" y="4"/>
                  <a:pt x="413" y="0"/>
                  <a:pt x="376" y="9"/>
                </a:cubicBezTo>
                <a:cubicBezTo>
                  <a:pt x="354" y="14"/>
                  <a:pt x="329" y="29"/>
                  <a:pt x="308" y="33"/>
                </a:cubicBezTo>
                <a:cubicBezTo>
                  <a:pt x="273" y="39"/>
                  <a:pt x="236" y="41"/>
                  <a:pt x="200" y="45"/>
                </a:cubicBezTo>
                <a:cubicBezTo>
                  <a:pt x="171" y="52"/>
                  <a:pt x="145" y="62"/>
                  <a:pt x="116" y="69"/>
                </a:cubicBezTo>
                <a:cubicBezTo>
                  <a:pt x="113" y="73"/>
                  <a:pt x="111" y="78"/>
                  <a:pt x="108" y="81"/>
                </a:cubicBezTo>
                <a:cubicBezTo>
                  <a:pt x="105" y="84"/>
                  <a:pt x="99" y="85"/>
                  <a:pt x="96" y="89"/>
                </a:cubicBezTo>
                <a:cubicBezTo>
                  <a:pt x="80" y="108"/>
                  <a:pt x="87" y="126"/>
                  <a:pt x="64" y="141"/>
                </a:cubicBezTo>
                <a:cubicBezTo>
                  <a:pt x="59" y="149"/>
                  <a:pt x="53" y="157"/>
                  <a:pt x="48" y="165"/>
                </a:cubicBezTo>
                <a:cubicBezTo>
                  <a:pt x="45" y="169"/>
                  <a:pt x="40" y="177"/>
                  <a:pt x="40" y="177"/>
                </a:cubicBezTo>
                <a:lnTo>
                  <a:pt x="72" y="181"/>
                </a:lnTo>
              </a:path>
            </a:pathLst>
          </a:custGeom>
          <a:solidFill>
            <a:srgbClr val="CC99FF">
              <a:alpha val="50195"/>
            </a:srgbClr>
          </a:solidFill>
          <a:ln w="9525" cap="flat" cmpd="sng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7" name="Freeform 17"/>
          <p:cNvSpPr/>
          <p:nvPr/>
        </p:nvSpPr>
        <p:spPr>
          <a:xfrm>
            <a:off x="5513785" y="3067050"/>
            <a:ext cx="261938" cy="882650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0" t="0" r="0" b="0"/>
            <a:pathLst>
              <a:path w="220" h="556">
                <a:moveTo>
                  <a:pt x="217" y="548"/>
                </a:moveTo>
                <a:cubicBezTo>
                  <a:pt x="163" y="556"/>
                  <a:pt x="205" y="548"/>
                  <a:pt x="173" y="520"/>
                </a:cubicBezTo>
                <a:cubicBezTo>
                  <a:pt x="166" y="514"/>
                  <a:pt x="157" y="509"/>
                  <a:pt x="149" y="504"/>
                </a:cubicBezTo>
                <a:cubicBezTo>
                  <a:pt x="145" y="501"/>
                  <a:pt x="137" y="496"/>
                  <a:pt x="137" y="496"/>
                </a:cubicBezTo>
                <a:cubicBezTo>
                  <a:pt x="126" y="480"/>
                  <a:pt x="111" y="466"/>
                  <a:pt x="97" y="452"/>
                </a:cubicBezTo>
                <a:cubicBezTo>
                  <a:pt x="83" y="411"/>
                  <a:pt x="38" y="392"/>
                  <a:pt x="25" y="352"/>
                </a:cubicBezTo>
                <a:cubicBezTo>
                  <a:pt x="23" y="286"/>
                  <a:pt x="0" y="173"/>
                  <a:pt x="57" y="116"/>
                </a:cubicBezTo>
                <a:cubicBezTo>
                  <a:pt x="68" y="84"/>
                  <a:pt x="104" y="85"/>
                  <a:pt x="129" y="68"/>
                </a:cubicBezTo>
                <a:cubicBezTo>
                  <a:pt x="140" y="51"/>
                  <a:pt x="153" y="40"/>
                  <a:pt x="165" y="24"/>
                </a:cubicBezTo>
                <a:cubicBezTo>
                  <a:pt x="171" y="16"/>
                  <a:pt x="181" y="0"/>
                  <a:pt x="181" y="0"/>
                </a:cubicBezTo>
                <a:cubicBezTo>
                  <a:pt x="220" y="13"/>
                  <a:pt x="192" y="65"/>
                  <a:pt x="201" y="100"/>
                </a:cubicBezTo>
                <a:cubicBezTo>
                  <a:pt x="204" y="130"/>
                  <a:pt x="211" y="155"/>
                  <a:pt x="217" y="184"/>
                </a:cubicBezTo>
                <a:cubicBezTo>
                  <a:pt x="216" y="257"/>
                  <a:pt x="215" y="331"/>
                  <a:pt x="213" y="404"/>
                </a:cubicBezTo>
                <a:cubicBezTo>
                  <a:pt x="212" y="437"/>
                  <a:pt x="185" y="532"/>
                  <a:pt x="217" y="548"/>
                </a:cubicBezTo>
                <a:close/>
              </a:path>
            </a:pathLst>
          </a:custGeom>
          <a:solidFill>
            <a:srgbClr val="990099">
              <a:alpha val="39999"/>
            </a:srgbClr>
          </a:solidFill>
          <a:ln w="9525" cap="flat" cmpd="sng">
            <a:solidFill>
              <a:srgbClr val="9900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8" name="Freeform 18"/>
          <p:cNvSpPr/>
          <p:nvPr/>
        </p:nvSpPr>
        <p:spPr>
          <a:xfrm>
            <a:off x="4762500" y="4000500"/>
            <a:ext cx="923925" cy="1390650"/>
          </a:xfrm>
          <a:custGeom>
            <a:avLst/>
            <a:gdLst/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0" t="0" r="0" b="0"/>
            <a:pathLst>
              <a:path w="776" h="876">
                <a:moveTo>
                  <a:pt x="0" y="40"/>
                </a:moveTo>
                <a:cubicBezTo>
                  <a:pt x="1" y="78"/>
                  <a:pt x="0" y="219"/>
                  <a:pt x="16" y="268"/>
                </a:cubicBezTo>
                <a:cubicBezTo>
                  <a:pt x="19" y="333"/>
                  <a:pt x="24" y="387"/>
                  <a:pt x="36" y="448"/>
                </a:cubicBezTo>
                <a:cubicBezTo>
                  <a:pt x="21" y="493"/>
                  <a:pt x="42" y="530"/>
                  <a:pt x="48" y="572"/>
                </a:cubicBezTo>
                <a:cubicBezTo>
                  <a:pt x="56" y="622"/>
                  <a:pt x="68" y="672"/>
                  <a:pt x="84" y="720"/>
                </a:cubicBezTo>
                <a:cubicBezTo>
                  <a:pt x="87" y="729"/>
                  <a:pt x="97" y="735"/>
                  <a:pt x="100" y="744"/>
                </a:cubicBezTo>
                <a:cubicBezTo>
                  <a:pt x="109" y="770"/>
                  <a:pt x="117" y="785"/>
                  <a:pt x="140" y="800"/>
                </a:cubicBezTo>
                <a:cubicBezTo>
                  <a:pt x="158" y="812"/>
                  <a:pt x="184" y="809"/>
                  <a:pt x="204" y="816"/>
                </a:cubicBezTo>
                <a:cubicBezTo>
                  <a:pt x="229" y="854"/>
                  <a:pt x="282" y="866"/>
                  <a:pt x="324" y="876"/>
                </a:cubicBezTo>
                <a:cubicBezTo>
                  <a:pt x="364" y="873"/>
                  <a:pt x="376" y="872"/>
                  <a:pt x="408" y="864"/>
                </a:cubicBezTo>
                <a:cubicBezTo>
                  <a:pt x="420" y="847"/>
                  <a:pt x="440" y="838"/>
                  <a:pt x="456" y="824"/>
                </a:cubicBezTo>
                <a:cubicBezTo>
                  <a:pt x="495" y="791"/>
                  <a:pt x="445" y="831"/>
                  <a:pt x="476" y="800"/>
                </a:cubicBezTo>
                <a:cubicBezTo>
                  <a:pt x="490" y="786"/>
                  <a:pt x="515" y="779"/>
                  <a:pt x="532" y="768"/>
                </a:cubicBezTo>
                <a:cubicBezTo>
                  <a:pt x="559" y="751"/>
                  <a:pt x="539" y="763"/>
                  <a:pt x="556" y="744"/>
                </a:cubicBezTo>
                <a:cubicBezTo>
                  <a:pt x="564" y="736"/>
                  <a:pt x="580" y="720"/>
                  <a:pt x="580" y="720"/>
                </a:cubicBezTo>
                <a:cubicBezTo>
                  <a:pt x="593" y="682"/>
                  <a:pt x="596" y="640"/>
                  <a:pt x="632" y="616"/>
                </a:cubicBezTo>
                <a:cubicBezTo>
                  <a:pt x="642" y="602"/>
                  <a:pt x="654" y="590"/>
                  <a:pt x="664" y="576"/>
                </a:cubicBezTo>
                <a:cubicBezTo>
                  <a:pt x="674" y="545"/>
                  <a:pt x="691" y="517"/>
                  <a:pt x="704" y="488"/>
                </a:cubicBezTo>
                <a:cubicBezTo>
                  <a:pt x="714" y="465"/>
                  <a:pt x="711" y="458"/>
                  <a:pt x="732" y="444"/>
                </a:cubicBezTo>
                <a:cubicBezTo>
                  <a:pt x="742" y="429"/>
                  <a:pt x="752" y="425"/>
                  <a:pt x="760" y="408"/>
                </a:cubicBezTo>
                <a:cubicBezTo>
                  <a:pt x="765" y="372"/>
                  <a:pt x="767" y="335"/>
                  <a:pt x="776" y="300"/>
                </a:cubicBezTo>
                <a:cubicBezTo>
                  <a:pt x="723" y="265"/>
                  <a:pt x="653" y="255"/>
                  <a:pt x="592" y="240"/>
                </a:cubicBezTo>
                <a:cubicBezTo>
                  <a:pt x="557" y="231"/>
                  <a:pt x="518" y="223"/>
                  <a:pt x="484" y="212"/>
                </a:cubicBezTo>
                <a:cubicBezTo>
                  <a:pt x="476" y="209"/>
                  <a:pt x="468" y="204"/>
                  <a:pt x="460" y="204"/>
                </a:cubicBezTo>
                <a:cubicBezTo>
                  <a:pt x="435" y="203"/>
                  <a:pt x="409" y="201"/>
                  <a:pt x="384" y="200"/>
                </a:cubicBezTo>
                <a:cubicBezTo>
                  <a:pt x="361" y="192"/>
                  <a:pt x="342" y="177"/>
                  <a:pt x="320" y="168"/>
                </a:cubicBezTo>
                <a:cubicBezTo>
                  <a:pt x="296" y="158"/>
                  <a:pt x="274" y="155"/>
                  <a:pt x="252" y="140"/>
                </a:cubicBezTo>
                <a:cubicBezTo>
                  <a:pt x="239" y="130"/>
                  <a:pt x="234" y="117"/>
                  <a:pt x="220" y="108"/>
                </a:cubicBezTo>
                <a:cubicBezTo>
                  <a:pt x="211" y="81"/>
                  <a:pt x="223" y="110"/>
                  <a:pt x="204" y="88"/>
                </a:cubicBezTo>
                <a:cubicBezTo>
                  <a:pt x="193" y="76"/>
                  <a:pt x="183" y="55"/>
                  <a:pt x="176" y="40"/>
                </a:cubicBezTo>
                <a:cubicBezTo>
                  <a:pt x="166" y="18"/>
                  <a:pt x="173" y="7"/>
                  <a:pt x="152" y="0"/>
                </a:cubicBezTo>
                <a:cubicBezTo>
                  <a:pt x="116" y="6"/>
                  <a:pt x="86" y="21"/>
                  <a:pt x="52" y="32"/>
                </a:cubicBezTo>
                <a:cubicBezTo>
                  <a:pt x="31" y="39"/>
                  <a:pt x="21" y="54"/>
                  <a:pt x="0" y="40"/>
                </a:cubicBezTo>
                <a:close/>
              </a:path>
            </a:pathLst>
          </a:custGeom>
          <a:solidFill>
            <a:srgbClr val="33CCCC">
              <a:alpha val="39999"/>
            </a:srgbClr>
          </a:solidFill>
          <a:ln w="9525" cap="flat" cmpd="sng">
            <a:solidFill>
              <a:srgbClr val="33CC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39" name="Freeform 19"/>
          <p:cNvSpPr/>
          <p:nvPr/>
        </p:nvSpPr>
        <p:spPr>
          <a:xfrm>
            <a:off x="5559029" y="4616450"/>
            <a:ext cx="186928" cy="338138"/>
          </a:xfrm>
          <a:custGeom>
            <a:avLst/>
            <a:gdLst/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0" t="0" r="0" b="0"/>
            <a:pathLst>
              <a:path w="157" h="213">
                <a:moveTo>
                  <a:pt x="107" y="4"/>
                </a:moveTo>
                <a:cubicBezTo>
                  <a:pt x="121" y="13"/>
                  <a:pt x="126" y="20"/>
                  <a:pt x="131" y="36"/>
                </a:cubicBezTo>
                <a:cubicBezTo>
                  <a:pt x="128" y="144"/>
                  <a:pt x="157" y="183"/>
                  <a:pt x="71" y="212"/>
                </a:cubicBezTo>
                <a:cubicBezTo>
                  <a:pt x="52" y="211"/>
                  <a:pt x="33" y="213"/>
                  <a:pt x="15" y="208"/>
                </a:cubicBezTo>
                <a:cubicBezTo>
                  <a:pt x="0" y="204"/>
                  <a:pt x="10" y="175"/>
                  <a:pt x="11" y="172"/>
                </a:cubicBezTo>
                <a:cubicBezTo>
                  <a:pt x="21" y="133"/>
                  <a:pt x="39" y="80"/>
                  <a:pt x="67" y="52"/>
                </a:cubicBezTo>
                <a:cubicBezTo>
                  <a:pt x="72" y="34"/>
                  <a:pt x="80" y="16"/>
                  <a:pt x="91" y="0"/>
                </a:cubicBezTo>
                <a:cubicBezTo>
                  <a:pt x="105" y="9"/>
                  <a:pt x="100" y="11"/>
                  <a:pt x="107" y="4"/>
                </a:cubicBezTo>
                <a:close/>
              </a:path>
            </a:pathLst>
          </a:custGeom>
          <a:solidFill>
            <a:srgbClr val="FF3399">
              <a:alpha val="30196"/>
            </a:srgbClr>
          </a:solidFill>
          <a:ln w="9525" cap="flat" cmpd="sng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0" name="Freeform 20"/>
          <p:cNvSpPr/>
          <p:nvPr/>
        </p:nvSpPr>
        <p:spPr>
          <a:xfrm>
            <a:off x="5376862" y="4984751"/>
            <a:ext cx="186929" cy="327025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0"/>
              </a:cxn>
            </a:cxnLst>
            <a:rect l="0" t="0" r="0" b="0"/>
            <a:pathLst>
              <a:path w="157" h="206">
                <a:moveTo>
                  <a:pt x="132" y="0"/>
                </a:moveTo>
                <a:cubicBezTo>
                  <a:pt x="138" y="18"/>
                  <a:pt x="143" y="37"/>
                  <a:pt x="148" y="56"/>
                </a:cubicBezTo>
                <a:cubicBezTo>
                  <a:pt x="147" y="83"/>
                  <a:pt x="157" y="165"/>
                  <a:pt x="112" y="180"/>
                </a:cubicBezTo>
                <a:cubicBezTo>
                  <a:pt x="100" y="184"/>
                  <a:pt x="88" y="184"/>
                  <a:pt x="76" y="188"/>
                </a:cubicBezTo>
                <a:cubicBezTo>
                  <a:pt x="66" y="187"/>
                  <a:pt x="0" y="206"/>
                  <a:pt x="0" y="172"/>
                </a:cubicBezTo>
                <a:cubicBezTo>
                  <a:pt x="0" y="146"/>
                  <a:pt x="23" y="145"/>
                  <a:pt x="40" y="136"/>
                </a:cubicBezTo>
                <a:cubicBezTo>
                  <a:pt x="48" y="131"/>
                  <a:pt x="64" y="120"/>
                  <a:pt x="64" y="120"/>
                </a:cubicBezTo>
                <a:cubicBezTo>
                  <a:pt x="73" y="94"/>
                  <a:pt x="67" y="53"/>
                  <a:pt x="84" y="32"/>
                </a:cubicBezTo>
                <a:cubicBezTo>
                  <a:pt x="93" y="20"/>
                  <a:pt x="107" y="14"/>
                  <a:pt x="116" y="0"/>
                </a:cubicBezTo>
                <a:cubicBezTo>
                  <a:pt x="130" y="5"/>
                  <a:pt x="125" y="7"/>
                  <a:pt x="132" y="0"/>
                </a:cubicBezTo>
                <a:close/>
              </a:path>
            </a:pathLst>
          </a:custGeom>
          <a:solidFill>
            <a:srgbClr val="FF99CC">
              <a:alpha val="39999"/>
            </a:srgbClr>
          </a:solidFill>
          <a:ln w="9525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1" name="Freeform 21"/>
          <p:cNvSpPr/>
          <p:nvPr/>
        </p:nvSpPr>
        <p:spPr>
          <a:xfrm>
            <a:off x="4113610" y="2514600"/>
            <a:ext cx="572690" cy="2133600"/>
          </a:xfrm>
          <a:custGeom>
            <a:avLst/>
            <a:gdLst/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0" t="0" r="0" b="0"/>
            <a:pathLst>
              <a:path w="481" h="1344">
                <a:moveTo>
                  <a:pt x="49" y="0"/>
                </a:moveTo>
                <a:lnTo>
                  <a:pt x="385" y="432"/>
                </a:lnTo>
                <a:lnTo>
                  <a:pt x="481" y="1344"/>
                </a:lnTo>
                <a:cubicBezTo>
                  <a:pt x="433" y="1328"/>
                  <a:pt x="386" y="1309"/>
                  <a:pt x="337" y="1296"/>
                </a:cubicBezTo>
                <a:cubicBezTo>
                  <a:pt x="332" y="1295"/>
                  <a:pt x="326" y="1302"/>
                  <a:pt x="321" y="1300"/>
                </a:cubicBezTo>
                <a:cubicBezTo>
                  <a:pt x="313" y="1297"/>
                  <a:pt x="309" y="1276"/>
                  <a:pt x="309" y="1276"/>
                </a:cubicBezTo>
                <a:lnTo>
                  <a:pt x="97" y="432"/>
                </a:lnTo>
                <a:cubicBezTo>
                  <a:pt x="84" y="410"/>
                  <a:pt x="49" y="384"/>
                  <a:pt x="41" y="368"/>
                </a:cubicBezTo>
                <a:cubicBezTo>
                  <a:pt x="28" y="325"/>
                  <a:pt x="11" y="283"/>
                  <a:pt x="1" y="240"/>
                </a:cubicBezTo>
                <a:cubicBezTo>
                  <a:pt x="0" y="235"/>
                  <a:pt x="12" y="258"/>
                  <a:pt x="13" y="252"/>
                </a:cubicBezTo>
                <a:cubicBezTo>
                  <a:pt x="19" y="215"/>
                  <a:pt x="15" y="177"/>
                  <a:pt x="17" y="140"/>
                </a:cubicBezTo>
                <a:cubicBezTo>
                  <a:pt x="18" y="126"/>
                  <a:pt x="37" y="104"/>
                  <a:pt x="37" y="104"/>
                </a:cubicBezTo>
                <a:cubicBezTo>
                  <a:pt x="39" y="70"/>
                  <a:pt x="38" y="33"/>
                  <a:pt x="49" y="0"/>
                </a:cubicBezTo>
                <a:close/>
              </a:path>
            </a:pathLst>
          </a:custGeom>
          <a:solidFill>
            <a:srgbClr val="FF0000">
              <a:alpha val="39999"/>
            </a:srgbClr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42" name="Text Box 22"/>
          <p:cNvSpPr txBox="1"/>
          <p:nvPr/>
        </p:nvSpPr>
        <p:spPr>
          <a:xfrm>
            <a:off x="3771900" y="1295401"/>
            <a:ext cx="1136850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FF6600"/>
                </a:solidFill>
                <a:latin typeface="Times New Roman" panose="02020603050405020304" charset="0"/>
              </a:rPr>
              <a:t>Anterior Nuc</a:t>
            </a:r>
          </a:p>
        </p:txBody>
      </p:sp>
      <p:sp>
        <p:nvSpPr>
          <p:cNvPr id="5143" name="Line 23"/>
          <p:cNvSpPr/>
          <p:nvPr/>
        </p:nvSpPr>
        <p:spPr>
          <a:xfrm flipV="1">
            <a:off x="5143500" y="1524000"/>
            <a:ext cx="171450" cy="304800"/>
          </a:xfrm>
          <a:prstGeom prst="line">
            <a:avLst/>
          </a:prstGeom>
          <a:ln w="9525" cap="flat" cmpd="sng">
            <a:solidFill>
              <a:srgbClr val="0000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44" name="Text Box 24"/>
          <p:cNvSpPr txBox="1"/>
          <p:nvPr/>
        </p:nvSpPr>
        <p:spPr>
          <a:xfrm>
            <a:off x="5155407" y="1295401"/>
            <a:ext cx="421206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3333CC"/>
                </a:solidFill>
                <a:latin typeface="Times New Roman" panose="02020603050405020304" charset="0"/>
              </a:rPr>
              <a:t>VA</a:t>
            </a:r>
          </a:p>
        </p:txBody>
      </p:sp>
      <p:sp>
        <p:nvSpPr>
          <p:cNvPr id="5145" name="Line 25"/>
          <p:cNvSpPr/>
          <p:nvPr/>
        </p:nvSpPr>
        <p:spPr>
          <a:xfrm flipV="1">
            <a:off x="5486400" y="2057400"/>
            <a:ext cx="171450" cy="304800"/>
          </a:xfrm>
          <a:prstGeom prst="line">
            <a:avLst/>
          </a:prstGeom>
          <a:ln w="9525" cap="flat" cmpd="sng">
            <a:solidFill>
              <a:srgbClr val="000066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46" name="Text Box 26"/>
          <p:cNvSpPr txBox="1"/>
          <p:nvPr/>
        </p:nvSpPr>
        <p:spPr>
          <a:xfrm>
            <a:off x="5498307" y="1752600"/>
            <a:ext cx="423514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  <a:latin typeface="Times New Roman" panose="02020603050405020304" charset="0"/>
              </a:rPr>
              <a:t>VL</a:t>
            </a:r>
          </a:p>
        </p:txBody>
      </p:sp>
      <p:sp>
        <p:nvSpPr>
          <p:cNvPr id="5147" name="Line 27"/>
          <p:cNvSpPr/>
          <p:nvPr/>
        </p:nvSpPr>
        <p:spPr>
          <a:xfrm flipV="1">
            <a:off x="5657850" y="2667000"/>
            <a:ext cx="171450" cy="304800"/>
          </a:xfrm>
          <a:prstGeom prst="line">
            <a:avLst/>
          </a:prstGeom>
          <a:ln w="9525" cap="flat" cmpd="sng">
            <a:solidFill>
              <a:srgbClr val="CC99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48" name="Text Box 28"/>
          <p:cNvSpPr txBox="1"/>
          <p:nvPr/>
        </p:nvSpPr>
        <p:spPr>
          <a:xfrm>
            <a:off x="5715001" y="2438401"/>
            <a:ext cx="522900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CC66FF"/>
                </a:solidFill>
                <a:latin typeface="Times New Roman" panose="02020603050405020304" charset="0"/>
              </a:rPr>
              <a:t>VPL</a:t>
            </a:r>
          </a:p>
        </p:txBody>
      </p:sp>
      <p:sp>
        <p:nvSpPr>
          <p:cNvPr id="5149" name="Line 29"/>
          <p:cNvSpPr/>
          <p:nvPr/>
        </p:nvSpPr>
        <p:spPr>
          <a:xfrm flipV="1">
            <a:off x="5715000" y="3048000"/>
            <a:ext cx="171450" cy="304800"/>
          </a:xfrm>
          <a:prstGeom prst="line">
            <a:avLst/>
          </a:prstGeom>
          <a:ln w="9525" cap="flat" cmpd="sng">
            <a:solidFill>
              <a:srgbClr val="CC0099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50" name="Text Box 30"/>
          <p:cNvSpPr txBox="1"/>
          <p:nvPr/>
        </p:nvSpPr>
        <p:spPr>
          <a:xfrm>
            <a:off x="5829300" y="2895601"/>
            <a:ext cx="574196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CC0099"/>
                </a:solidFill>
                <a:latin typeface="Times New Roman" panose="02020603050405020304" charset="0"/>
              </a:rPr>
              <a:t>VPM</a:t>
            </a:r>
          </a:p>
        </p:txBody>
      </p:sp>
      <p:sp>
        <p:nvSpPr>
          <p:cNvPr id="5151" name="Line 31"/>
          <p:cNvSpPr/>
          <p:nvPr/>
        </p:nvSpPr>
        <p:spPr>
          <a:xfrm flipV="1">
            <a:off x="4857750" y="1828800"/>
            <a:ext cx="514350" cy="762000"/>
          </a:xfrm>
          <a:prstGeom prst="line">
            <a:avLst/>
          </a:prstGeom>
          <a:ln w="15875" cap="flat" cmpd="sng">
            <a:solidFill>
              <a:srgbClr val="339966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52" name="Text Box 32"/>
          <p:cNvSpPr txBox="1"/>
          <p:nvPr/>
        </p:nvSpPr>
        <p:spPr>
          <a:xfrm>
            <a:off x="5372100" y="1524001"/>
            <a:ext cx="1217000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chemeClr val="hlink"/>
                </a:solidFill>
                <a:latin typeface="Times New Roman" panose="02020603050405020304" charset="0"/>
              </a:rPr>
              <a:t>Lateral Dorsal</a:t>
            </a:r>
          </a:p>
        </p:txBody>
      </p:sp>
      <p:sp>
        <p:nvSpPr>
          <p:cNvPr id="5153" name="Line 33"/>
          <p:cNvSpPr/>
          <p:nvPr/>
        </p:nvSpPr>
        <p:spPr>
          <a:xfrm flipV="1">
            <a:off x="4972050" y="2438400"/>
            <a:ext cx="800100" cy="1219200"/>
          </a:xfrm>
          <a:prstGeom prst="line">
            <a:avLst/>
          </a:prstGeom>
          <a:ln w="15875" cap="flat" cmpd="sng">
            <a:solidFill>
              <a:srgbClr val="99CC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54" name="Text Box 34"/>
          <p:cNvSpPr txBox="1"/>
          <p:nvPr/>
        </p:nvSpPr>
        <p:spPr>
          <a:xfrm>
            <a:off x="5726907" y="2209801"/>
            <a:ext cx="1385316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chemeClr val="folHlink"/>
                </a:solidFill>
                <a:latin typeface="Times New Roman" panose="02020603050405020304" charset="0"/>
              </a:rPr>
              <a:t>Lateral Posterior</a:t>
            </a:r>
          </a:p>
        </p:txBody>
      </p:sp>
      <p:sp>
        <p:nvSpPr>
          <p:cNvPr id="5155" name="Line 35"/>
          <p:cNvSpPr/>
          <p:nvPr/>
        </p:nvSpPr>
        <p:spPr>
          <a:xfrm flipV="1">
            <a:off x="5429250" y="3886200"/>
            <a:ext cx="742950" cy="838200"/>
          </a:xfrm>
          <a:prstGeom prst="line">
            <a:avLst/>
          </a:prstGeom>
          <a:ln w="15875" cap="flat" cmpd="sng">
            <a:solidFill>
              <a:srgbClr val="33CCCC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56" name="Text Box 36"/>
          <p:cNvSpPr txBox="1"/>
          <p:nvPr/>
        </p:nvSpPr>
        <p:spPr>
          <a:xfrm>
            <a:off x="5943601" y="3581401"/>
            <a:ext cx="792205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33CCFF"/>
                </a:solidFill>
                <a:latin typeface="Times New Roman" panose="02020603050405020304" charset="0"/>
              </a:rPr>
              <a:t>Pulvinar</a:t>
            </a:r>
          </a:p>
        </p:txBody>
      </p:sp>
      <p:sp>
        <p:nvSpPr>
          <p:cNvPr id="5157" name="Line 37"/>
          <p:cNvSpPr/>
          <p:nvPr/>
        </p:nvSpPr>
        <p:spPr>
          <a:xfrm flipV="1">
            <a:off x="5657850" y="4495800"/>
            <a:ext cx="171450" cy="304800"/>
          </a:xfrm>
          <a:prstGeom prst="line">
            <a:avLst/>
          </a:prstGeom>
          <a:ln w="9525" cap="flat" cmpd="sng">
            <a:solidFill>
              <a:srgbClr val="FF00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58" name="Text Box 38"/>
          <p:cNvSpPr txBox="1"/>
          <p:nvPr/>
        </p:nvSpPr>
        <p:spPr>
          <a:xfrm>
            <a:off x="5772150" y="4343401"/>
            <a:ext cx="553357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FF3399"/>
                </a:solidFill>
                <a:latin typeface="Times New Roman" panose="02020603050405020304" charset="0"/>
              </a:rPr>
              <a:t>LGN</a:t>
            </a:r>
          </a:p>
        </p:txBody>
      </p:sp>
      <p:sp>
        <p:nvSpPr>
          <p:cNvPr id="5159" name="Text Box 39"/>
          <p:cNvSpPr txBox="1"/>
          <p:nvPr/>
        </p:nvSpPr>
        <p:spPr>
          <a:xfrm>
            <a:off x="5715001" y="5181601"/>
            <a:ext cx="604653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FF7C80"/>
                </a:solidFill>
                <a:latin typeface="Times New Roman" panose="02020603050405020304" charset="0"/>
              </a:rPr>
              <a:t>MGN</a:t>
            </a:r>
          </a:p>
        </p:txBody>
      </p:sp>
      <p:sp>
        <p:nvSpPr>
          <p:cNvPr id="5160" name="Line 40"/>
          <p:cNvSpPr/>
          <p:nvPr/>
        </p:nvSpPr>
        <p:spPr>
          <a:xfrm>
            <a:off x="5486400" y="5181600"/>
            <a:ext cx="285750" cy="76200"/>
          </a:xfrm>
          <a:prstGeom prst="line">
            <a:avLst/>
          </a:prstGeom>
          <a:ln w="9525" cap="flat" cmpd="sng">
            <a:solidFill>
              <a:srgbClr val="FF99CC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61" name="Line 41"/>
          <p:cNvSpPr/>
          <p:nvPr/>
        </p:nvSpPr>
        <p:spPr>
          <a:xfrm flipV="1">
            <a:off x="4229100" y="3810000"/>
            <a:ext cx="17145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62" name="Text Box 42"/>
          <p:cNvSpPr txBox="1"/>
          <p:nvPr/>
        </p:nvSpPr>
        <p:spPr>
          <a:xfrm>
            <a:off x="4000500" y="4038600"/>
            <a:ext cx="474810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charset="0"/>
              </a:rPr>
              <a:t>DM</a:t>
            </a:r>
          </a:p>
        </p:txBody>
      </p:sp>
      <p:sp>
        <p:nvSpPr>
          <p:cNvPr id="5163" name="Line 43"/>
          <p:cNvSpPr/>
          <p:nvPr/>
        </p:nvSpPr>
        <p:spPr>
          <a:xfrm flipV="1">
            <a:off x="4686300" y="1143000"/>
            <a:ext cx="0" cy="533400"/>
          </a:xfrm>
          <a:prstGeom prst="line">
            <a:avLst/>
          </a:prstGeom>
          <a:ln w="9525" cap="flat" cmpd="sng">
            <a:solidFill>
              <a:srgbClr val="99CCFF"/>
            </a:solidFill>
            <a:prstDash val="sysDot"/>
            <a:round/>
            <a:headEnd type="none" w="med" len="med"/>
            <a:tailEnd type="none" w="med" len="med"/>
          </a:ln>
        </p:spPr>
      </p:sp>
      <p:sp>
        <p:nvSpPr>
          <p:cNvPr id="5164" name="Text Box 44"/>
          <p:cNvSpPr txBox="1"/>
          <p:nvPr/>
        </p:nvSpPr>
        <p:spPr>
          <a:xfrm>
            <a:off x="4229100" y="838201"/>
            <a:ext cx="2129109" cy="30777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1400" dirty="0">
                <a:solidFill>
                  <a:srgbClr val="6699FF"/>
                </a:solidFill>
                <a:latin typeface="Times New Roman" panose="02020603050405020304" charset="0"/>
              </a:rPr>
              <a:t>Internal Medullary Lamina</a:t>
            </a:r>
          </a:p>
        </p:txBody>
      </p:sp>
      <p:sp>
        <p:nvSpPr>
          <p:cNvPr id="37927" name="Text Box 45"/>
          <p:cNvSpPr txBox="1"/>
          <p:nvPr/>
        </p:nvSpPr>
        <p:spPr>
          <a:xfrm>
            <a:off x="1143000" y="30164"/>
            <a:ext cx="1399742" cy="4616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sz="2400" b="1" dirty="0">
                <a:latin typeface="Times New Roman" panose="02020603050405020304" charset="0"/>
              </a:rPr>
              <a:t>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5" dur="10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9" dur="1000"/>
                                        <p:tgtEl>
                                          <p:spTgt spid="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ldLvl="0" animBg="1"/>
      <p:bldP spid="5129" grpId="0" bldLvl="0" animBg="1"/>
      <p:bldP spid="5131" grpId="0" bldLvl="0" animBg="1"/>
      <p:bldP spid="5132" grpId="0" bldLvl="0" animBg="1"/>
      <p:bldP spid="5133" grpId="0" bldLvl="0" animBg="1"/>
      <p:bldP spid="5134" grpId="0" bldLvl="0" animBg="1"/>
      <p:bldP spid="5135" grpId="0" bldLvl="0" animBg="1"/>
      <p:bldP spid="5136" grpId="0" bldLvl="0" animBg="1"/>
      <p:bldP spid="5137" grpId="0" bldLvl="0" animBg="1"/>
      <p:bldP spid="5138" grpId="0" bldLvl="0" animBg="1"/>
      <p:bldP spid="5139" grpId="0" bldLvl="0" animBg="1"/>
      <p:bldP spid="5140" grpId="0" bldLvl="0" animBg="1"/>
      <p:bldP spid="5141" grpId="0" bldLvl="0" animBg="1"/>
      <p:bldP spid="5142" grpId="0"/>
      <p:bldP spid="5144" grpId="0"/>
      <p:bldP spid="5146" grpId="0"/>
      <p:bldP spid="5148" grpId="0"/>
      <p:bldP spid="5150" grpId="0"/>
      <p:bldP spid="5152" grpId="0"/>
      <p:bldP spid="5154" grpId="0"/>
      <p:bldP spid="5156" grpId="0"/>
      <p:bldP spid="5158" grpId="0"/>
      <p:bldP spid="5159" grpId="0"/>
      <p:bldP spid="5162" grpId="0"/>
      <p:bldP spid="51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Medial mass nuclei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dirty="0">
                <a:sym typeface="+mn-ea"/>
              </a:rPr>
              <a:t> </a:t>
            </a:r>
            <a:r>
              <a:rPr lang="en-US" dirty="0">
                <a:sym typeface="+mn-ea"/>
              </a:rPr>
              <a:t>1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.A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nterior nucleus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orsomedial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nucleus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29576" y="1691005"/>
            <a:ext cx="4798695" cy="433578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Lateral mass nuclei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131" y="1421766"/>
            <a:ext cx="4624388" cy="47555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u="sng" dirty="0">
                <a:sym typeface="+mn-ea"/>
              </a:rPr>
              <a:t>1.</a:t>
            </a:r>
            <a:r>
              <a:rPr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Dorsal  group </a:t>
            </a:r>
            <a:r>
              <a:rPr lang="en-US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 lateral mass with 2 nuclei</a:t>
            </a:r>
            <a:endParaRPr lang="en-US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Dorsolateral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nucleus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Posterolateral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nucleus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None/>
            </a:pPr>
            <a:r>
              <a:rPr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</a:t>
            </a:r>
            <a:r>
              <a:rPr lang="en-US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</a:t>
            </a:r>
            <a:r>
              <a:rPr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entral group </a:t>
            </a:r>
            <a:r>
              <a:rPr lang="en-US" u="sng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of lateral mass</a:t>
            </a:r>
            <a:endParaRPr lang="en-US"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nterior Ventral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nucleus</a:t>
            </a: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ateral Ventral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nucleus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os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tero</a:t>
            </a:r>
            <a:r>
              <a:rPr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Ventral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nucleus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</a:p>
          <a:p>
            <a:pPr marL="0" indent="0">
              <a:buNone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V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.posterolateral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</a:p>
          <a:p>
            <a:pPr marL="0" indent="0">
              <a:buNone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V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.posteromedial nucleus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u="sng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270255"/>
            <a:ext cx="4343400" cy="33842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Posterior group of Nuclei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1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PULVINAR</a:t>
            </a: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2.METATHALAMUS –M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edial geniculate body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,</a:t>
            </a:r>
            <a:endParaRPr lang="en-IN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ateral geniculate body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96289" y="1094105"/>
            <a:ext cx="4635818" cy="50571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THALAMIC RETICULAR NUC.  </a:t>
            </a:r>
            <a:r>
              <a:rPr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dirty="0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dirty="0">
                <a:sym typeface="+mn-ea"/>
              </a:rPr>
              <a:t>    </a:t>
            </a:r>
            <a:r>
              <a:rPr lang="en-US" dirty="0">
                <a:sym typeface="+mn-ea"/>
              </a:rPr>
              <a:t>L</a:t>
            </a: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ateral aspect of thalamus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Seperated by external medullary lamina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ym typeface="+mn-ea"/>
              </a:rPr>
              <a:t> </a:t>
            </a:r>
            <a:br>
              <a:rPr lang="en-US" b="1">
                <a:sym typeface="+mn-ea"/>
              </a:rPr>
            </a:br>
            <a:r>
              <a:rPr lang="en-US" b="1" u="sng">
                <a:solidFill>
                  <a:srgbClr val="FF0000"/>
                </a:solidFill>
                <a:sym typeface="+mn-ea"/>
              </a:rPr>
              <a:t>Connections of Thalamus</a:t>
            </a:r>
            <a:br>
              <a:rPr lang="en-US" b="1" u="sng">
                <a:solidFill>
                  <a:srgbClr val="FF0000"/>
                </a:solidFill>
                <a:sym typeface="+mn-ea"/>
              </a:rPr>
            </a:br>
            <a:r>
              <a:rPr lang="en-US" b="1">
                <a:sym typeface="+mn-ea"/>
              </a:rPr>
              <a:t/>
            </a:r>
            <a:br>
              <a:rPr lang="en-US" b="1">
                <a:sym typeface="+mn-ea"/>
              </a:rPr>
            </a:br>
            <a:r>
              <a:rPr lang="en-US" b="1">
                <a:sym typeface="+mn-ea"/>
              </a:rPr>
              <a:t>Anterior part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anterior part contains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anterior thalamic nuclei.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nuclei are a part of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mammillothalamic tract. </a:t>
            </a:r>
          </a:p>
          <a:p>
            <a:pPr marL="0" indent="0">
              <a:buNone/>
            </a:pP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Connections: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Input fibers are received from the mamillary nuclei,cingulate gyrus, and hypothalamus.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Output fibers are sent to the cingulate gyrus and hypothalamus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Thalamus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Thalamus is a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large ovoid mass of grey matter,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having a small amount of white matter located at the base of the forebrain, just above the midbrain. 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It makes about 80% of diencephalon and is located lateral to the third ventricle.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Picture 3" descr="&#10;kal7f0408.png                                                  00009F31_x0006_350MHz                         B551EE04: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551"/>
            <a:ext cx="4343400" cy="423769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>
                <a:sym typeface="+mn-ea"/>
              </a:rPr>
              <a:t>Medial part</a:t>
            </a:r>
            <a:r>
              <a:rPr lang="en-US" b="1"/>
              <a:t/>
            </a:r>
            <a:br>
              <a:rPr lang="en-US" b="1"/>
            </a:b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important nucleus in this part is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dorsomedial nucleus of the thalamus.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Connections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receives and sends fibers to the prefrontal cortex,hypothalamus and thalamic.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also sends and receives fibers from all other nuclei of thalamus.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ym typeface="+mn-ea"/>
              </a:rPr>
              <a:t>Lateral part</a:t>
            </a:r>
            <a:endParaRPr lang="en-US" b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The nuclei of the lateral part are divided into D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orsal tier and Ventral tier.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Dorsal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include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lateral dorsal nucleus, lateral posterior nucleus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pulvinar.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Connections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All these nuclei have connections with other nuclei of thalamus, parietal lobe, cingulate gyrus, occipital, and temporal lobes.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hese nuclei are present within the internal medullary lamina.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They receive fibers from spinothalamic and trigeminal-thalamic tracts.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They send efferent fibers to other nuclei of the thalamus.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Ventral tier nuclei</a:t>
            </a:r>
            <a:br>
              <a:rPr lang="en-US" b="1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include  3nuclei: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Ventral anterior nucleus: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This nucleus has connections with the reticular formation, substantia nigra, corpus striatum, and premotor cortex.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also receives and sends fibers to other thalamic nuclei.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Ventral lateral nucleus: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It has the same connections as the ventral anterior nucleus.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It also has connections with the cerebellum and the red nucleus.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Ventral posterior nucleus: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It is further divided into ventral posteromedial and ventral posterolateral nuclei.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ventral posteromedial nucleus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receives tegmental and gustatory fibers,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posterolateral nucleus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receives the medial and spinal lemnisci.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Reticular Nuclei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nuclei are present in a thin layer between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external medullary lamina and the posterior limb of the capsule.</a:t>
            </a:r>
          </a:p>
          <a:p>
            <a:pPr marL="0" indent="0">
              <a:buNone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They receive fibers from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reticular formation and cerebral cortex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and send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efferent fibers to the other nuclei present in thalamus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Medial Geniculate Body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Medial geniculate body is a swelling on the posterior surface of thalamus just below the pulvinar.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is a part of the auditory pathway.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receives fibers via inferior brachium from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inferior colliculus.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efferent fibers are sent to the auditory cortex.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Functional Classification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1.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Specific nuclei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They are interconnected with localized regions of cerebral cortex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2.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Non specific nuclei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They are interconnected in a diffuse manner to many cortical regions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4A8C64-D9EB-4CE6-91E1-BB84E4153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4506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Bondok</a:t>
            </a:r>
            <a:r>
              <a:rPr lang="en-US" dirty="0"/>
              <a:t> classification of Thalamic nuclei</a:t>
            </a:r>
            <a:endParaRPr lang="en-IN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3E3066A-FD76-41A1-BE47-F80F1AC1259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252" y="1010194"/>
          <a:ext cx="9006840" cy="6298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663">
                  <a:extLst>
                    <a:ext uri="{9D8B030D-6E8A-4147-A177-3AD203B41FA5}">
                      <a16:colId xmlns:a16="http://schemas.microsoft.com/office/drawing/2014/main" xmlns="" val="1171371952"/>
                    </a:ext>
                  </a:extLst>
                </a:gridCol>
                <a:gridCol w="2299063">
                  <a:extLst>
                    <a:ext uri="{9D8B030D-6E8A-4147-A177-3AD203B41FA5}">
                      <a16:colId xmlns:a16="http://schemas.microsoft.com/office/drawing/2014/main" xmlns="" val="2236656003"/>
                    </a:ext>
                  </a:extLst>
                </a:gridCol>
                <a:gridCol w="4180115">
                  <a:extLst>
                    <a:ext uri="{9D8B030D-6E8A-4147-A177-3AD203B41FA5}">
                      <a16:colId xmlns:a16="http://schemas.microsoft.com/office/drawing/2014/main" xmlns="" val="639905909"/>
                    </a:ext>
                  </a:extLst>
                </a:gridCol>
              </a:tblGrid>
              <a:tr h="428801">
                <a:tc>
                  <a:txBody>
                    <a:bodyPr/>
                    <a:lstStyle/>
                    <a:p>
                      <a:r>
                        <a:rPr lang="en-US" dirty="0"/>
                        <a:t>Group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Nuclei</a:t>
                      </a:r>
                      <a:endParaRPr lang="en-IN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Functions</a:t>
                      </a:r>
                      <a:endParaRPr lang="en-IN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412075825"/>
                  </a:ext>
                </a:extLst>
              </a:tr>
              <a:tr h="740123">
                <a:tc>
                  <a:txBody>
                    <a:bodyPr/>
                    <a:lstStyle/>
                    <a:p>
                      <a:r>
                        <a:rPr lang="en-US" sz="2000" dirty="0"/>
                        <a:t>Specific sensory relay nuclei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Ventral post. Nuclei</a:t>
                      </a:r>
                    </a:p>
                    <a:p>
                      <a:r>
                        <a:rPr lang="en-US" sz="2000" dirty="0"/>
                        <a:t>MGB,LGB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sensory signals to </a:t>
                      </a:r>
                      <a:r>
                        <a:rPr lang="en-US" sz="2000" dirty="0" err="1"/>
                        <a:t>distint</a:t>
                      </a:r>
                      <a:r>
                        <a:rPr lang="en-US" sz="2000" dirty="0"/>
                        <a:t> areas of cerebral cortex</a:t>
                      </a:r>
                      <a:endParaRPr lang="en-IN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025990566"/>
                  </a:ext>
                </a:extLst>
              </a:tr>
              <a:tr h="2326101">
                <a:tc>
                  <a:txBody>
                    <a:bodyPr/>
                    <a:lstStyle/>
                    <a:p>
                      <a:r>
                        <a:rPr lang="en-US" sz="2000" dirty="0"/>
                        <a:t>Specific nuclei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Anterior ventral</a:t>
                      </a:r>
                    </a:p>
                    <a:p>
                      <a:r>
                        <a:rPr lang="en-US" sz="2000" dirty="0"/>
                        <a:t>Lateral ventral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Receives signals controlling motor activities from cerebellum and corpus striatum and send these signals to motor areas in the cerebral cortex to complete the feedback system of motor control mechanism</a:t>
                      </a:r>
                      <a:endParaRPr lang="en-IN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669730941"/>
                  </a:ext>
                </a:extLst>
              </a:tr>
              <a:tr h="1057318">
                <a:tc>
                  <a:txBody>
                    <a:bodyPr/>
                    <a:lstStyle/>
                    <a:p>
                      <a:r>
                        <a:rPr lang="en-US" sz="2000" dirty="0"/>
                        <a:t>Association or less specific nuclei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Dorsolateral &amp;  posterolateral Nuclei</a:t>
                      </a:r>
                    </a:p>
                    <a:p>
                      <a:r>
                        <a:rPr lang="en-US" sz="2000" dirty="0"/>
                        <a:t>Pulvinar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Send information to association areas of cerebral cortex</a:t>
                      </a:r>
                      <a:endParaRPr lang="en-IN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471294537"/>
                  </a:ext>
                </a:extLst>
              </a:tr>
              <a:tr h="740123">
                <a:tc>
                  <a:txBody>
                    <a:bodyPr/>
                    <a:lstStyle/>
                    <a:p>
                      <a:r>
                        <a:rPr lang="en-US" sz="2000" dirty="0"/>
                        <a:t>Non specific nuclei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Midline nuclei</a:t>
                      </a:r>
                    </a:p>
                    <a:p>
                      <a:r>
                        <a:rPr lang="en-US" sz="2000" dirty="0"/>
                        <a:t>Intralaminar &amp; Reticular nuclei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signals to diffused areas of cerebral cortex</a:t>
                      </a:r>
                      <a:endParaRPr lang="en-IN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614909384"/>
                  </a:ext>
                </a:extLst>
              </a:tr>
              <a:tr h="740123">
                <a:tc>
                  <a:txBody>
                    <a:bodyPr/>
                    <a:lstStyle/>
                    <a:p>
                      <a:r>
                        <a:rPr lang="en-US" sz="2000" dirty="0"/>
                        <a:t>Limbic system nuclei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Anterior nuclei</a:t>
                      </a:r>
                    </a:p>
                    <a:p>
                      <a:r>
                        <a:rPr lang="en-US" sz="2000" dirty="0"/>
                        <a:t>Dorsolateral nuclei</a:t>
                      </a:r>
                      <a:endParaRPr lang="en-IN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Project to limbic cortex</a:t>
                      </a:r>
                      <a:endParaRPr lang="en-IN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248461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4574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61468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Diencephalon</a:t>
            </a:r>
          </a:p>
        </p:txBody>
      </p:sp>
      <p:pic>
        <p:nvPicPr>
          <p:cNvPr id="4103" name="Picture 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7451"/>
          <a:stretch>
            <a:fillRect/>
          </a:stretch>
        </p:blipFill>
        <p:spPr>
          <a:xfrm>
            <a:off x="60961" y="979805"/>
            <a:ext cx="8849201" cy="53835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248377" y="6510655"/>
            <a:ext cx="681561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Times"/>
                <a:sym typeface="+mn-ea"/>
              </a:rPr>
              <a:t>Copyright © 2003 Pearson Education, Inc. publishing as Benjamin Cummings</a:t>
            </a:r>
            <a:endParaRPr lang="en-US" sz="900" dirty="0">
              <a:latin typeface="Times"/>
            </a:endParaRPr>
          </a:p>
          <a:p>
            <a:endParaRPr lang="en-US" sz="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88290"/>
            <a:ext cx="7886700" cy="706120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Functional Classification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10387"/>
          <a:stretch>
            <a:fillRect/>
          </a:stretch>
        </p:blipFill>
        <p:spPr>
          <a:xfrm>
            <a:off x="138112" y="901700"/>
            <a:ext cx="8706803" cy="585089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Functions of Thalamus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“Gateway to cerebral cortex”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Most sensory stimuli project to the thalamus, which in turn projects to the cerebrum.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 eaLnBrk="0" hangingPunct="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Thalamus  influences moods and activities associated with strong emotion.</a:t>
            </a:r>
            <a:endParaRPr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Functions of Thalamus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219552" y="1825626"/>
            <a:ext cx="4295299" cy="435165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ym typeface="+mn-ea"/>
              </a:rPr>
              <a:t>1.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Relay station- ‘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Functional gate way of </a:t>
            </a:r>
            <a:r>
              <a:rPr lang="en-US" b="1" dirty="0" err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c.c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’</a:t>
            </a:r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2. Centre for integration of sensory impulses( processing of sensory information)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3. Centre for sexual sensations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4. Role in arousal and alertness reactions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5. Centre for reflex activity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6.Centre for integration of motor function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123923"/>
            <a:ext cx="4343400" cy="367695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Relay of Sensory Information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1445"/>
            <a:ext cx="7886700" cy="4775835"/>
          </a:xfrm>
        </p:spPr>
        <p:txBody>
          <a:bodyPr/>
          <a:lstStyle/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Thalamus occupies the central position between the cortex and spinal cord as well as other areas of the lower brain.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 acts as an important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relay center for the signals passing from the lower centers to the higher centers of the brain.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Almost all sensory information pass through the thalamus before going to the higher centers of the brain.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Integration of Sensory Information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Thalamus not only acts as a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relay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or passage to the sensory information, but it also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integrates the sensory information.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This integrated sensory information is then s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ent to other areas of cortex.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It in this way the sensations of smell and taste are integrated resulting in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salivatory response.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part of the mammillothalamic tract, thalamus plays an important role in controlling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emotional tone of a person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for determining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sensations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(Cerebral cortex-Discriminative nature is the ability to recognize the type , location and other details of the sensations)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Affective nature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to determine whether a sensation is pleasant or unpleasant and agreeable or disagreeable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Integration of Sensations with Emotions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dorsomedial nucleus of thalamus i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ntegrates the somatic,visceral and olfactory sensations of a person. 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This integrated information is fed to the mammillothalamic tract resulting in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emotional response to the sensation.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Hearing and Visual Pathway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medial and lateral geniculate bodies are part of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auditory and visual pathways,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respectively. 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Essential for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normal hearing and visual process of a person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Its disease will affect hearing as well as vision.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Consciousness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level of consciousness is controlled by the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interlaminar nuclei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of thalamus. 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These nuclei receive information from the reticular formation and control the activity of other thalamic nuclei. 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Thus, these nuclei control the overall activity of cortex, influencing the level of consciousness and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alertness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in a person.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Motor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ventral anterior and the ventral lateral nuclei of the thalamus are a part of the basal nuclei circuit of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voluntary movement control.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They receive information from globus pallidus and send information to the motor cortex.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They are essential for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cognitive control of motor functions.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Diencephalon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Sits on the top of the brain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Enclosed by the Cerebral Hemispheres</a:t>
            </a:r>
          </a:p>
          <a:p>
            <a:pPr marL="0" indent="0">
              <a:buNone/>
            </a:pP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Made of  3 parts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Thalamus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Hypothalamus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Epithalamus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00149" y="1242060"/>
            <a:ext cx="3847148" cy="493585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00B0AE-19F4-441D-9FBB-D5DF1362D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Arousal mechanism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354D17-CE6E-4A9E-8FDB-8FED4C7BA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Nonspecific projection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nuclei of thalamus form important part of ascending reticular activating system.(ARAS)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Responsible for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and maintenance of consciousness, alertness and attention of the individual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level of activity in the ARAS determines 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alertness of the individual</a:t>
            </a:r>
            <a:endParaRPr lang="en-I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7367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Blood Supply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blood supply to the thalamus is derived from the branches of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posterior cerebral artery. </a:t>
            </a: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These branches include polar artery, paramedian thalamic-subthalamic arteries, inferolateral arteries, and posterior choroidal arteries.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670"/>
            <a:ext cx="7886700" cy="67926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Thalamic </a:t>
            </a:r>
            <a:r>
              <a:rPr lang="en-US" dirty="0" err="1">
                <a:latin typeface="Times New Roman" panose="02020603050405020304" charset="0"/>
                <a:cs typeface="Times New Roman" panose="02020603050405020304" charset="0"/>
              </a:rPr>
              <a:t>Leisions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-Thalamic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748939"/>
            <a:ext cx="7886700" cy="5428025"/>
          </a:xfrm>
        </p:spPr>
        <p:txBody>
          <a:bodyPr>
            <a:normAutofit fontScale="82500" lnSpcReduction="10000"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 neurological disease caused by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infarction of posteroventral part of Thalamus.</a:t>
            </a: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Important relay and integrative area, the disease of this region of CNS will have profound effects on the body. 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Thalamic lesions, which may be due to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neoplasia, hemorrhage or thrombosis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, can result in one of the following conditions:</a:t>
            </a: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Sensory loss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Thalamic hand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Movement abnormalities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Thalamic pain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Astereognosis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Sensory Loss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Lesions of thalamus resulting from hemorrhage or thrombosis of arteries, can damage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ventral posteromedial and ventral posterolateral nuclei of thalamus. 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In turn, lead to the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complete sensory loss.</a:t>
            </a:r>
          </a:p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sensory loss is complete including light touch, tactile, pain, discrimination, and joint and muscle sensations from the opposite side of the body.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Abnormal Involuntary Movements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dirty="0">
                <a:latin typeface="Times New Roman" panose="02020603050405020304" charset="0"/>
                <a:cs typeface="Times New Roman" panose="02020603050405020304" charset="0"/>
              </a:rPr>
            </a:b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vascular lesions of the thalamus may also lead to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choreoathetosis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ataxia. </a:t>
            </a:r>
          </a:p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Athetosis refers slow writhing and twisting movements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ataxia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may be a result of loss of appreciation of muscle and joint movements.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Incoordination of voluntary movements 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It occurs due to loss of kinesthetic sensation.-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Sensory ataxia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53481"/>
          </a:xfrm>
        </p:spPr>
        <p:txBody>
          <a:bodyPr>
            <a:normAutofit fontScale="9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Thalamic Hand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>
                <a:latin typeface="Times New Roman" panose="02020603050405020304" charset="0"/>
                <a:cs typeface="Times New Roman" panose="02020603050405020304" charset="0"/>
              </a:rPr>
            </a:b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852" y="1001487"/>
            <a:ext cx="8234498" cy="5175477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patients with thalamic lesions have a particular abnormal posture of the contralateral hand. 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The wrist of the person is pronated and flexed, the metacarpophalangeal joints are flexed &amp; there is an extension at the interphalangeal joints. </a:t>
            </a:r>
          </a:p>
          <a:p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movements of the fingers are also slow.</a:t>
            </a:r>
          </a:p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Thalamic phantom limb- </a:t>
            </a:r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unable to locate the position of a limb with closed eyes. 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Patient may search for the limb in air or may have the illusion that the limb is lost.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Thalamic Pain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166949"/>
            <a:ext cx="8012430" cy="5010014"/>
          </a:xfrm>
        </p:spPr>
        <p:txBody>
          <a:bodyPr>
            <a:normAutofit lnSpcReduction="10000"/>
          </a:bodyPr>
          <a:lstStyle/>
          <a:p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When a patient is recovering from thalamic infarct, he may experience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spontaneous pain. </a:t>
            </a:r>
            <a:endParaRPr lang="en-US" dirty="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It is a condition developed after a stroke causing damage to the Thalamus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The pain is often excessive and occurs on the contralateral side of the body.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8% of all stroke patients experiences 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thalamic pain syndrome</a:t>
            </a:r>
          </a:p>
          <a:p>
            <a:r>
              <a:rPr lang="en-US" dirty="0">
                <a:latin typeface="Times New Roman" panose="02020603050405020304" charset="0"/>
                <a:cs typeface="Times New Roman" panose="02020603050405020304" charset="0"/>
              </a:rPr>
              <a:t>Symptoms are preceded by t</a:t>
            </a:r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ingling, burning sensations &amp; hypersensitivity</a:t>
            </a:r>
          </a:p>
          <a:p>
            <a:r>
              <a:rPr lang="en-US" b="1" dirty="0">
                <a:latin typeface="Times New Roman" panose="02020603050405020304" charset="0"/>
                <a:cs typeface="Times New Roman" panose="02020603050405020304" charset="0"/>
              </a:rPr>
              <a:t>Due to the overactivity of medial mass nuclei of thalamus which escapes the lesion</a:t>
            </a:r>
          </a:p>
          <a:p>
            <a:endParaRPr lang="en-US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FF4D40-9BF8-43C2-AAAC-9CE453262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Intension tremor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97D05B-2545-4ABD-A28C-989E78491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Rapid alternate rhythmic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voluntary movement of flexion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joints of fingers and wrist  or elbow.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Intension tremor develops while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attempting to do any voluntary act</a:t>
            </a:r>
            <a:r>
              <a:rPr lang="en-US" dirty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4090597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708FC-F2A6-4C1D-9F0A-9803E2FC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Astereognosis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0C9D7B-DE5F-402E-BC59-923C94527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071213" cy="4351338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of ability to recognize a known object by touch with closed eyes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–due to loss of tactile and kinesthetic sensations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Anosognosia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lack of awareness or denial of existence of a neurological defect or general illness or disability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578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Thalamic Radiations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Corona </a:t>
            </a:r>
            <a:r>
              <a:rPr lang="en-US" kern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radiata</a:t>
            </a: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Anterior thalamic peduncle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Superior thalamic peduncle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Posterior thalamic peduncle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Inferior thalamic peduncle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33625"/>
            <a:ext cx="4343400" cy="3257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Thalamus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401445"/>
            <a:ext cx="3886200" cy="47758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It is in a position to send out nerve fibers to the cerebral cortex in all directions.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One thalamus is present on each side of the third ventricle.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650875"/>
            <a:ext cx="4499610" cy="576453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83" y="365126"/>
            <a:ext cx="7542167" cy="549275"/>
          </a:xfrm>
        </p:spPr>
        <p:txBody>
          <a:bodyPr>
            <a:normAutofit fontScale="90000"/>
          </a:bodyPr>
          <a:lstStyle/>
          <a:p>
            <a:r>
              <a:rPr lang="en-US" dirty="0"/>
              <a:t>THALAMIC RADIATIONS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5538" y="2795733"/>
            <a:ext cx="3809524" cy="233333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04412" y="1314451"/>
            <a:ext cx="2963363" cy="3814899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511016" y="6424295"/>
            <a:ext cx="775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/>
              <a:t>https://www.google.com/search?q=thalamic+nuclei+images&amp;tbm=isch&amp;ved=2ahUKEwjJg9Xf4dPqAhW58jgGHXLjCl0Q2-cCegQIABAA&amp;oq=thalamic+nuclei+images&amp;gs_lcp=CgNp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1945" y="1825626"/>
            <a:ext cx="3888105" cy="4351655"/>
          </a:xfrm>
        </p:spPr>
        <p:txBody>
          <a:bodyPr/>
          <a:lstStyle/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Thalamus is involved in sensory as well as motor functions of the brain.</a:t>
            </a:r>
          </a:p>
          <a:p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09574" y="1120140"/>
            <a:ext cx="4851083" cy="49288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89356"/>
            <a:ext cx="3886200" cy="4987925"/>
          </a:xfrm>
        </p:spPr>
        <p:txBody>
          <a:bodyPr>
            <a:normAutofit fontScale="92500" lnSpcReduction="20000"/>
          </a:bodyPr>
          <a:lstStyle/>
          <a:p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The sensory information from all over the body converge 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and are then sent to various areas of the cortex.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Helps the motor cortex for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coordinated voluntary movements of the part.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Important role in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motor cognition.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01139" y="1189356"/>
            <a:ext cx="3438525" cy="49879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8340090" cy="4351655"/>
          </a:xfrm>
        </p:spPr>
        <p:txBody>
          <a:bodyPr>
            <a:normAutofit fontScale="85000" lnSpcReduction="20000"/>
          </a:bodyPr>
          <a:lstStyle/>
          <a:p>
            <a:r>
              <a:rPr lang="en-US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Anterior part forms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posterior boundary of interventricular foramen.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posterior end is expanded and forms a structure called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pulvinar.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pulvinar of thalamus overhangs the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 superior colliculus. 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The inferior surface of the thalamus is continuous with the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tegmentum of midbrain.</a:t>
            </a: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784" y="1825626"/>
            <a:ext cx="4772025" cy="4351655"/>
          </a:xfrm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It extends: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en-US" sz="2800" b="1" kern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Anteriorly</a:t>
            </a:r>
            <a:r>
              <a:rPr 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the </a:t>
            </a:r>
            <a:r>
              <a:rPr lang="en-US" sz="2800" b="1" kern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interventricular</a:t>
            </a:r>
            <a:r>
              <a:rPr lang="en-US" sz="280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foramen</a:t>
            </a:r>
            <a:r>
              <a:rPr 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en-US" sz="280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Superiorly</a:t>
            </a:r>
            <a:r>
              <a:rPr 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the </a:t>
            </a:r>
            <a:r>
              <a:rPr lang="en-US" sz="280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transverse cerebral fissure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en-US" sz="280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Inferiorly</a:t>
            </a:r>
            <a:r>
              <a:rPr 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to the </a:t>
            </a:r>
            <a:r>
              <a:rPr lang="en-US" sz="280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hypothalamic </a:t>
            </a:r>
            <a:r>
              <a:rPr lang="en-US" sz="2800" b="1" kern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sulcus</a:t>
            </a:r>
            <a:r>
              <a:rPr 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defRPr/>
            </a:pPr>
            <a:r>
              <a:rPr 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And </a:t>
            </a:r>
            <a:r>
              <a:rPr lang="en-US" sz="2800" b="1" kern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posteriorly</a:t>
            </a:r>
            <a:r>
              <a:rPr 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it </a:t>
            </a:r>
            <a:r>
              <a:rPr lang="en-US" sz="2800" b="1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overlaps</a:t>
            </a:r>
            <a:r>
              <a:rPr lang="en-US" sz="2800" kern="0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the midbrain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pic>
        <p:nvPicPr>
          <p:cNvPr id="14337" name="Picture 2" descr="http://cnsvp.stanford.edu/atlas/images/thalamus0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12231" y="210186"/>
            <a:ext cx="2625566" cy="23552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824" y="3299461"/>
            <a:ext cx="4351973" cy="3401695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2028</Words>
  <Application>Microsoft Office PowerPoint</Application>
  <PresentationFormat>On-screen Show (4:3)</PresentationFormat>
  <Paragraphs>283</Paragraphs>
  <Slides>50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Trek</vt:lpstr>
      <vt:lpstr>Thalamus</vt:lpstr>
      <vt:lpstr>Thalamus</vt:lpstr>
      <vt:lpstr>Diencephalon</vt:lpstr>
      <vt:lpstr>Diencephalon</vt:lpstr>
      <vt:lpstr>Thalamus</vt:lpstr>
      <vt:lpstr>Slide 6</vt:lpstr>
      <vt:lpstr>Slide 7</vt:lpstr>
      <vt:lpstr>Slide 8</vt:lpstr>
      <vt:lpstr>Slide 9</vt:lpstr>
      <vt:lpstr>It consists of three lamina of white matter:</vt:lpstr>
      <vt:lpstr>White matter</vt:lpstr>
      <vt:lpstr>Grey matter </vt:lpstr>
      <vt:lpstr>Thalamic Nuclei</vt:lpstr>
      <vt:lpstr>Slide 14</vt:lpstr>
      <vt:lpstr>Medial mass nuclei</vt:lpstr>
      <vt:lpstr>Lateral mass nuclei</vt:lpstr>
      <vt:lpstr>Posterior group of Nuclei</vt:lpstr>
      <vt:lpstr>THALAMIC RETICULAR NUC.   </vt:lpstr>
      <vt:lpstr>  Connections of Thalamus  Anterior part </vt:lpstr>
      <vt:lpstr>Medial part </vt:lpstr>
      <vt:lpstr>Lateral part</vt:lpstr>
      <vt:lpstr>Dorsal</vt:lpstr>
      <vt:lpstr>Slide 23</vt:lpstr>
      <vt:lpstr>Ventral tier nuclei These include  3nuclei:</vt:lpstr>
      <vt:lpstr>Slide 25</vt:lpstr>
      <vt:lpstr>Slide 26</vt:lpstr>
      <vt:lpstr>Slide 27</vt:lpstr>
      <vt:lpstr>Functional Classification </vt:lpstr>
      <vt:lpstr>Bondok classification of Thalamic nuclei</vt:lpstr>
      <vt:lpstr>Functional Classification</vt:lpstr>
      <vt:lpstr>Functions of Thalamus </vt:lpstr>
      <vt:lpstr>Functions of Thalamus</vt:lpstr>
      <vt:lpstr>Relay of Sensory Information</vt:lpstr>
      <vt:lpstr>Integration of Sensory Information </vt:lpstr>
      <vt:lpstr>Slide 35</vt:lpstr>
      <vt:lpstr>Integration of Sensations with Emotions </vt:lpstr>
      <vt:lpstr>Hearing and Visual Pathway </vt:lpstr>
      <vt:lpstr>Consciousness </vt:lpstr>
      <vt:lpstr>Motor</vt:lpstr>
      <vt:lpstr>Arousal mechanism</vt:lpstr>
      <vt:lpstr>Blood Supply </vt:lpstr>
      <vt:lpstr>Thalamic Leisions -Thalamic syndrome</vt:lpstr>
      <vt:lpstr>Sensory Loss</vt:lpstr>
      <vt:lpstr>Abnormal Involuntary Movements </vt:lpstr>
      <vt:lpstr>Thalamic Hand </vt:lpstr>
      <vt:lpstr>Thalamic Pain</vt:lpstr>
      <vt:lpstr>Intension tremor</vt:lpstr>
      <vt:lpstr>Astereognosis</vt:lpstr>
      <vt:lpstr>Thalamic Radiations</vt:lpstr>
      <vt:lpstr>THALAMIC RADIATIONS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Thalamus</dc:title>
  <dc:creator>New</dc:creator>
  <cp:lastModifiedBy>New</cp:lastModifiedBy>
  <cp:revision>3</cp:revision>
  <dcterms:created xsi:type="dcterms:W3CDTF">2024-01-14T07:16:24Z</dcterms:created>
  <dcterms:modified xsi:type="dcterms:W3CDTF">2024-01-14T07:25:21Z</dcterms:modified>
</cp:coreProperties>
</file>